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59" r:id="rId3"/>
    <p:sldId id="260" r:id="rId4"/>
    <p:sldId id="294" r:id="rId5"/>
    <p:sldId id="277" r:id="rId6"/>
    <p:sldId id="265" r:id="rId7"/>
    <p:sldId id="264" r:id="rId8"/>
    <p:sldId id="273" r:id="rId9"/>
    <p:sldId id="267" r:id="rId10"/>
    <p:sldId id="257" r:id="rId11"/>
    <p:sldId id="270" r:id="rId12"/>
    <p:sldId id="271" r:id="rId13"/>
    <p:sldId id="279" r:id="rId14"/>
    <p:sldId id="266" r:id="rId15"/>
    <p:sldId id="274" r:id="rId16"/>
    <p:sldId id="282" r:id="rId17"/>
    <p:sldId id="275" r:id="rId18"/>
    <p:sldId id="281" r:id="rId19"/>
    <p:sldId id="280" r:id="rId20"/>
    <p:sldId id="283" r:id="rId21"/>
    <p:sldId id="296" r:id="rId22"/>
    <p:sldId id="295" r:id="rId23"/>
    <p:sldId id="284" r:id="rId24"/>
    <p:sldId id="285" r:id="rId25"/>
    <p:sldId id="287" r:id="rId26"/>
    <p:sldId id="293" r:id="rId27"/>
    <p:sldId id="289" r:id="rId28"/>
    <p:sldId id="297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1" autoAdjust="0"/>
    <p:restoredTop sz="94609" autoAdjust="0"/>
  </p:normalViewPr>
  <p:slideViewPr>
    <p:cSldViewPr>
      <p:cViewPr varScale="1">
        <p:scale>
          <a:sx n="115" d="100"/>
          <a:sy n="115" d="100"/>
        </p:scale>
        <p:origin x="-9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B728D-2361-4238-89EF-AD707E3369FC}" type="datetimeFigureOut">
              <a:rPr lang="pl-PL" smtClean="0"/>
              <a:pPr/>
              <a:t>2015-04-25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351D1-3B15-437A-9B98-243A7F60E35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51D1-3B15-437A-9B98-243A7F60E35F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C1CF2-AA39-49D3-8E52-5A04F2B264AE}" type="datetimeFigureOut">
              <a:rPr lang="pl-PL" smtClean="0"/>
              <a:pPr/>
              <a:t>2015-04-25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DC7F9-D176-40A5-B4C2-0F9ECBC918C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C1CF2-AA39-49D3-8E52-5A04F2B264AE}" type="datetimeFigureOut">
              <a:rPr lang="pl-PL" smtClean="0"/>
              <a:pPr/>
              <a:t>2015-04-25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DC7F9-D176-40A5-B4C2-0F9ECBC918C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C1CF2-AA39-49D3-8E52-5A04F2B264AE}" type="datetimeFigureOut">
              <a:rPr lang="pl-PL" smtClean="0"/>
              <a:pPr/>
              <a:t>2015-04-25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DC7F9-D176-40A5-B4C2-0F9ECBC918C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C1CF2-AA39-49D3-8E52-5A04F2B264AE}" type="datetimeFigureOut">
              <a:rPr lang="pl-PL" smtClean="0"/>
              <a:pPr/>
              <a:t>2015-04-25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DC7F9-D176-40A5-B4C2-0F9ECBC918C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C1CF2-AA39-49D3-8E52-5A04F2B264AE}" type="datetimeFigureOut">
              <a:rPr lang="pl-PL" smtClean="0"/>
              <a:pPr/>
              <a:t>2015-04-25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DC7F9-D176-40A5-B4C2-0F9ECBC918C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C1CF2-AA39-49D3-8E52-5A04F2B264AE}" type="datetimeFigureOut">
              <a:rPr lang="pl-PL" smtClean="0"/>
              <a:pPr/>
              <a:t>2015-04-25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DC7F9-D176-40A5-B4C2-0F9ECBC918C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C1CF2-AA39-49D3-8E52-5A04F2B264AE}" type="datetimeFigureOut">
              <a:rPr lang="pl-PL" smtClean="0"/>
              <a:pPr/>
              <a:t>2015-04-25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DC7F9-D176-40A5-B4C2-0F9ECBC918C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C1CF2-AA39-49D3-8E52-5A04F2B264AE}" type="datetimeFigureOut">
              <a:rPr lang="pl-PL" smtClean="0"/>
              <a:pPr/>
              <a:t>2015-04-25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DC7F9-D176-40A5-B4C2-0F9ECBC918C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C1CF2-AA39-49D3-8E52-5A04F2B264AE}" type="datetimeFigureOut">
              <a:rPr lang="pl-PL" smtClean="0"/>
              <a:pPr/>
              <a:t>2015-04-25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DC7F9-D176-40A5-B4C2-0F9ECBC918C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C1CF2-AA39-49D3-8E52-5A04F2B264AE}" type="datetimeFigureOut">
              <a:rPr lang="pl-PL" smtClean="0"/>
              <a:pPr/>
              <a:t>2015-04-25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DC7F9-D176-40A5-B4C2-0F9ECBC918C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65C1CF2-AA39-49D3-8E52-5A04F2B264AE}" type="datetimeFigureOut">
              <a:rPr lang="pl-PL" smtClean="0"/>
              <a:pPr/>
              <a:t>2015-04-25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35DC7F9-D176-40A5-B4C2-0F9ECBC918C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5C1CF2-AA39-49D3-8E52-5A04F2B264AE}" type="datetimeFigureOut">
              <a:rPr lang="pl-PL" smtClean="0"/>
              <a:pPr/>
              <a:t>2015-04-25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35DC7F9-D176-40A5-B4C2-0F9ECBC918C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lw-online.pl/sbd1/www1/ms_0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4941168"/>
          </a:xfrm>
        </p:spPr>
        <p:txBody>
          <a:bodyPr>
            <a:noAutofit/>
          </a:bodyPr>
          <a:lstStyle/>
          <a:p>
            <a:r>
              <a:rPr lang="pl-PL" sz="8800" dirty="0" smtClean="0"/>
              <a:t>Linux –</a:t>
            </a:r>
            <a:r>
              <a:rPr lang="pl-PL" sz="6000" dirty="0" smtClean="0"/>
              <a:t> </a:t>
            </a:r>
            <a:br>
              <a:rPr lang="pl-PL" sz="6000" dirty="0" smtClean="0"/>
            </a:br>
            <a:r>
              <a:rPr lang="pl-PL" sz="6000" dirty="0" smtClean="0"/>
              <a:t>prawa dostępu do katalogów I PLIKÓW</a:t>
            </a:r>
            <a:br>
              <a:rPr lang="pl-PL" sz="6000" dirty="0" smtClean="0"/>
            </a:br>
            <a:r>
              <a:rPr lang="pl-PL" sz="6000" dirty="0" smtClean="0"/>
              <a:t>					</a:t>
            </a:r>
            <a:r>
              <a:rPr lang="pl-PL" sz="2000" dirty="0" smtClean="0"/>
              <a:t>© Jacek wojciechowski</a:t>
            </a:r>
            <a:endParaRPr lang="pl-PL" sz="2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8003232" cy="1584176"/>
          </a:xfrm>
        </p:spPr>
        <p:txBody>
          <a:bodyPr/>
          <a:lstStyle/>
          <a:p>
            <a:pPr algn="ctr"/>
            <a:r>
              <a:rPr lang="pl-PL" sz="3600" dirty="0" smtClean="0"/>
              <a:t>SYSTEMY OPERACYJNE 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512064"/>
            <a:ext cx="8424936" cy="1116736"/>
          </a:xfrm>
        </p:spPr>
        <p:txBody>
          <a:bodyPr/>
          <a:lstStyle/>
          <a:p>
            <a:pPr algn="ctr"/>
            <a:r>
              <a:rPr lang="pl-PL" sz="3600" dirty="0" smtClean="0"/>
              <a:t>Linux - Użytkownicy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259228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pl-PL" sz="4800" dirty="0" smtClean="0"/>
              <a:t>ROOT / ADMINISTRATOR</a:t>
            </a:r>
          </a:p>
          <a:p>
            <a:pPr>
              <a:buBlip>
                <a:blip r:embed="rId2"/>
              </a:buBlip>
            </a:pPr>
            <a:r>
              <a:rPr lang="pl-PL" sz="4800" dirty="0" smtClean="0"/>
              <a:t>WŁAŚCICIEL</a:t>
            </a:r>
          </a:p>
          <a:p>
            <a:pPr>
              <a:buBlip>
                <a:blip r:embed="rId2"/>
              </a:buBlip>
            </a:pPr>
            <a:r>
              <a:rPr lang="pl-PL" sz="4800" dirty="0" smtClean="0"/>
              <a:t>CZŁONEK GRUPY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404664"/>
            <a:ext cx="8387656" cy="1008112"/>
          </a:xfrm>
        </p:spPr>
        <p:txBody>
          <a:bodyPr/>
          <a:lstStyle/>
          <a:p>
            <a:pPr algn="ctr"/>
            <a:r>
              <a:rPr lang="pl-PL" dirty="0" smtClean="0"/>
              <a:t>Linux </a:t>
            </a:r>
            <a:r>
              <a:rPr lang="pl-PL" dirty="0" smtClean="0"/>
              <a:t>– Użytkownicy </a:t>
            </a:r>
            <a:r>
              <a:rPr lang="pl-PL" dirty="0" smtClean="0"/>
              <a:t>CD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8640960" cy="93610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Dodawanie członka grupy</a:t>
            </a:r>
            <a:endParaRPr lang="pl-PL" sz="3600" dirty="0"/>
          </a:p>
        </p:txBody>
      </p:sp>
      <p:pic>
        <p:nvPicPr>
          <p:cNvPr id="8" name="Symbol zastępczy zawartości 7" descr="Wlasnosci_4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929233"/>
            <a:ext cx="4317876" cy="3226322"/>
          </a:xfrm>
        </p:spPr>
      </p:pic>
      <p:pic>
        <p:nvPicPr>
          <p:cNvPr id="9" name="Symbol zastępczy zawartości 8" descr="Wlasnosci_5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4396"/>
            <a:ext cx="4041775" cy="324090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188744"/>
          </a:xfrm>
        </p:spPr>
        <p:txBody>
          <a:bodyPr/>
          <a:lstStyle/>
          <a:p>
            <a:pPr algn="ctr"/>
            <a:r>
              <a:rPr lang="pl-PL" sz="4400" dirty="0" smtClean="0">
                <a:latin typeface="+mn-lt"/>
              </a:rPr>
              <a:t>Grupy użytkowników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844824"/>
            <a:ext cx="7772400" cy="4752528"/>
          </a:xfrm>
        </p:spPr>
        <p:txBody>
          <a:bodyPr>
            <a:normAutofit lnSpcReduction="10000"/>
          </a:bodyPr>
          <a:lstStyle/>
          <a:p>
            <a:r>
              <a:rPr lang="pl-PL" sz="4000" dirty="0" smtClean="0"/>
              <a:t>Jeden użytkownik może być członkiem wielu grup.</a:t>
            </a:r>
          </a:p>
          <a:p>
            <a:r>
              <a:rPr lang="pl-PL" sz="4000" dirty="0" smtClean="0"/>
              <a:t>Każdy użytkownik jest członkiem jakiejś grupy</a:t>
            </a:r>
          </a:p>
          <a:p>
            <a:r>
              <a:rPr lang="pl-PL" sz="4000" dirty="0" smtClean="0"/>
              <a:t>Jeżeli nie zdefiniujemy grupy do której przypisujemy danego użytkownika to zostanie on dodany do grupy domyślnej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12064"/>
            <a:ext cx="8712968" cy="900712"/>
          </a:xfrm>
        </p:spPr>
        <p:txBody>
          <a:bodyPr/>
          <a:lstStyle/>
          <a:p>
            <a:pPr algn="ctr"/>
            <a:r>
              <a:rPr lang="pl-PL" sz="2400" dirty="0" smtClean="0"/>
              <a:t>Polecenia konsolowe obsługujące zarządzanie użytkownikami i grupami.</a:t>
            </a:r>
            <a:endParaRPr lang="pl-PL" sz="2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4392488" cy="936104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zarządzanie użytkownikami</a:t>
            </a:r>
            <a:endParaRPr lang="pl-PL" sz="36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499992" y="1340768"/>
            <a:ext cx="4392488" cy="864096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zarządzanie grupami</a:t>
            </a:r>
            <a:endParaRPr lang="pl-PL" sz="36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48881"/>
            <a:ext cx="4040188" cy="4069508"/>
          </a:xfrm>
        </p:spPr>
        <p:txBody>
          <a:bodyPr>
            <a:normAutofit/>
          </a:bodyPr>
          <a:lstStyle/>
          <a:p>
            <a:r>
              <a:rPr lang="pl-PL" sz="4800" dirty="0" err="1" smtClean="0"/>
              <a:t>useradd</a:t>
            </a:r>
            <a:endParaRPr lang="pl-PL" sz="4800" dirty="0" smtClean="0"/>
          </a:p>
          <a:p>
            <a:r>
              <a:rPr lang="pl-PL" sz="4800" dirty="0" err="1" smtClean="0"/>
              <a:t>usermod</a:t>
            </a:r>
            <a:endParaRPr lang="pl-PL" sz="4800" dirty="0" smtClean="0"/>
          </a:p>
          <a:p>
            <a:r>
              <a:rPr lang="pl-PL" sz="4800" dirty="0" err="1" smtClean="0"/>
              <a:t>userdel</a:t>
            </a:r>
            <a:endParaRPr lang="pl-PL" sz="4800" dirty="0" smtClean="0"/>
          </a:p>
          <a:p>
            <a:r>
              <a:rPr lang="pl-PL" sz="4800" dirty="0" err="1" smtClean="0"/>
              <a:t>passwd</a:t>
            </a:r>
            <a:endParaRPr lang="pl-PL" sz="48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48881"/>
            <a:ext cx="4041775" cy="4069508"/>
          </a:xfrm>
        </p:spPr>
        <p:txBody>
          <a:bodyPr/>
          <a:lstStyle/>
          <a:p>
            <a:r>
              <a:rPr lang="pl-PL" sz="4800" dirty="0" err="1" smtClean="0"/>
              <a:t>groupadd</a:t>
            </a:r>
            <a:endParaRPr lang="pl-PL" sz="4800" dirty="0" smtClean="0"/>
          </a:p>
          <a:p>
            <a:r>
              <a:rPr lang="pl-PL" sz="4800" dirty="0" err="1" smtClean="0"/>
              <a:t>groupmod</a:t>
            </a:r>
            <a:endParaRPr lang="pl-PL" sz="4800" dirty="0" smtClean="0"/>
          </a:p>
          <a:p>
            <a:r>
              <a:rPr lang="pl-PL" sz="4800" dirty="0" err="1" smtClean="0"/>
              <a:t>groupdel</a:t>
            </a:r>
            <a:endParaRPr lang="pl-PL" sz="4800" dirty="0" smtClean="0"/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512064"/>
            <a:ext cx="8424936" cy="1116736"/>
          </a:xfrm>
        </p:spPr>
        <p:txBody>
          <a:bodyPr/>
          <a:lstStyle/>
          <a:p>
            <a:pPr algn="ctr"/>
            <a:r>
              <a:rPr lang="pl-PL" sz="3600" dirty="0" smtClean="0"/>
              <a:t>Linux - Użytkownicy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407868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pl-PL" sz="4800" dirty="0" smtClean="0"/>
              <a:t>ROOT / ADMINISTRATOR</a:t>
            </a:r>
          </a:p>
          <a:p>
            <a:pPr>
              <a:buBlip>
                <a:blip r:embed="rId2"/>
              </a:buBlip>
            </a:pPr>
            <a:r>
              <a:rPr lang="pl-PL" sz="4800" dirty="0" smtClean="0"/>
              <a:t>WŁAŚCICIEL</a:t>
            </a:r>
          </a:p>
          <a:p>
            <a:pPr>
              <a:buBlip>
                <a:blip r:embed="rId2"/>
              </a:buBlip>
            </a:pPr>
            <a:r>
              <a:rPr lang="pl-PL" sz="4800" dirty="0" smtClean="0"/>
              <a:t>CZŁONEK GRUPY</a:t>
            </a:r>
          </a:p>
          <a:p>
            <a:pPr>
              <a:buBlip>
                <a:blip r:embed="rId2"/>
              </a:buBlip>
            </a:pPr>
            <a:r>
              <a:rPr lang="pl-PL" sz="4800" dirty="0" smtClean="0"/>
              <a:t>POZOSTALI UŻYTKOWNICY</a:t>
            </a:r>
            <a:endParaRPr lang="pl-PL" sz="4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800" dirty="0" smtClean="0"/>
              <a:t>Pozostali użytkownicy</a:t>
            </a:r>
            <a:endParaRPr lang="pl-PL" sz="4800" dirty="0"/>
          </a:p>
        </p:txBody>
      </p:sp>
      <p:pic>
        <p:nvPicPr>
          <p:cNvPr id="6" name="Symbol zastępczy zawartości 5" descr="Slajd do prezentacji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974409"/>
            <a:ext cx="7772400" cy="21918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Zmiana właściciela pliku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916832"/>
            <a:ext cx="8424936" cy="3240360"/>
          </a:xfrm>
        </p:spPr>
        <p:txBody>
          <a:bodyPr>
            <a:noAutofit/>
          </a:bodyPr>
          <a:lstStyle/>
          <a:p>
            <a:r>
              <a:rPr lang="pl-PL" sz="3600" dirty="0" smtClean="0"/>
              <a:t>Aby zmienić właściciela pliku musimy mieć uprawnienia </a:t>
            </a:r>
            <a:r>
              <a:rPr lang="pl-PL" sz="3600" dirty="0" err="1" smtClean="0"/>
              <a:t>root</a:t>
            </a:r>
            <a:r>
              <a:rPr lang="pl-PL" sz="3600" dirty="0" smtClean="0"/>
              <a:t>.</a:t>
            </a:r>
          </a:p>
          <a:p>
            <a:r>
              <a:rPr lang="pl-PL" sz="3600" dirty="0" smtClean="0"/>
              <a:t>Zmiany dokonujemy przy użyciu polecenia:                                                 #</a:t>
            </a:r>
            <a:r>
              <a:rPr lang="pl-PL" sz="3600" dirty="0" err="1" smtClean="0"/>
              <a:t>chown</a:t>
            </a:r>
            <a:r>
              <a:rPr lang="pl-PL" sz="3600" dirty="0" smtClean="0"/>
              <a:t> </a:t>
            </a:r>
            <a:r>
              <a:rPr lang="pl-PL" sz="3600" dirty="0" err="1" smtClean="0"/>
              <a:t>nazwa_właściciela</a:t>
            </a:r>
            <a:r>
              <a:rPr lang="pl-PL" sz="3600" dirty="0" smtClean="0"/>
              <a:t> </a:t>
            </a:r>
            <a:r>
              <a:rPr lang="pl-PL" sz="3600" dirty="0" err="1" smtClean="0"/>
              <a:t>nazwa_pliku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512064"/>
            <a:ext cx="8424936" cy="1692800"/>
          </a:xfrm>
        </p:spPr>
        <p:txBody>
          <a:bodyPr/>
          <a:lstStyle/>
          <a:p>
            <a:pPr algn="ctr"/>
            <a:r>
              <a:rPr lang="pl-PL" sz="5400" dirty="0" smtClean="0">
                <a:solidFill>
                  <a:srgbClr val="FF0000"/>
                </a:solidFill>
              </a:rPr>
              <a:t>Może wyłącznie użytkownik </a:t>
            </a:r>
            <a:r>
              <a:rPr lang="pl-PL" sz="5400" dirty="0" err="1" smtClean="0">
                <a:solidFill>
                  <a:srgbClr val="FF0000"/>
                </a:solidFill>
              </a:rPr>
              <a:t>root</a:t>
            </a:r>
            <a:r>
              <a:rPr lang="pl-PL" sz="5400" dirty="0" smtClean="0">
                <a:solidFill>
                  <a:srgbClr val="FF0000"/>
                </a:solidFill>
              </a:rPr>
              <a:t>!</a:t>
            </a:r>
            <a:endParaRPr lang="pl-PL" sz="54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2780928"/>
            <a:ext cx="7772400" cy="2304256"/>
          </a:xfrm>
        </p:spPr>
        <p:txBody>
          <a:bodyPr>
            <a:normAutofit/>
          </a:bodyPr>
          <a:lstStyle/>
          <a:p>
            <a:r>
              <a:rPr lang="pl-PL" sz="4000" dirty="0" smtClean="0"/>
              <a:t>Dodać </a:t>
            </a:r>
            <a:r>
              <a:rPr lang="pl-PL" sz="4000" dirty="0" smtClean="0"/>
              <a:t>lub </a:t>
            </a:r>
            <a:r>
              <a:rPr lang="pl-PL" sz="4000" dirty="0" smtClean="0"/>
              <a:t>usunąć użytkownika</a:t>
            </a:r>
          </a:p>
          <a:p>
            <a:r>
              <a:rPr lang="pl-PL" sz="4000" dirty="0" smtClean="0"/>
              <a:t>Dodać </a:t>
            </a:r>
            <a:r>
              <a:rPr lang="pl-PL" sz="4000" dirty="0" smtClean="0"/>
              <a:t>lub </a:t>
            </a:r>
            <a:r>
              <a:rPr lang="pl-PL" sz="4000" dirty="0" smtClean="0"/>
              <a:t>usunąć grupę</a:t>
            </a:r>
          </a:p>
          <a:p>
            <a:r>
              <a:rPr lang="pl-PL" sz="4000" dirty="0" smtClean="0"/>
              <a:t>Zmienić własność pliku / katalogu</a:t>
            </a:r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224136"/>
          </a:xfrm>
        </p:spPr>
        <p:txBody>
          <a:bodyPr/>
          <a:lstStyle/>
          <a:p>
            <a:pPr algn="ctr"/>
            <a:r>
              <a:rPr lang="pl-PL" dirty="0" smtClean="0"/>
              <a:t>Uprawnienia do plików       i katalogów</a:t>
            </a:r>
            <a:endParaRPr lang="pl-PL" dirty="0"/>
          </a:p>
        </p:txBody>
      </p:sp>
      <p:pic>
        <p:nvPicPr>
          <p:cNvPr id="4" name="Symbol zastępczy zawartości 3" descr="Wlasnosc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9177" y="1784350"/>
            <a:ext cx="6082846" cy="45720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32760"/>
          </a:xfrm>
        </p:spPr>
        <p:txBody>
          <a:bodyPr/>
          <a:lstStyle/>
          <a:p>
            <a:pPr algn="ctr"/>
            <a:r>
              <a:rPr lang="pl-PL" dirty="0" smtClean="0"/>
              <a:t>Opis pojedynczej linijki polecenia </a:t>
            </a:r>
            <a:r>
              <a:rPr lang="pl-PL" dirty="0" err="1" smtClean="0"/>
              <a:t>ls</a:t>
            </a:r>
            <a:r>
              <a:rPr lang="pl-PL" dirty="0" smtClean="0"/>
              <a:t> -l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2204864"/>
            <a:ext cx="8136904" cy="4536504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</a:t>
            </a:r>
            <a:r>
              <a:rPr lang="pl-PL" sz="2400" dirty="0" smtClean="0"/>
              <a:t>  </a:t>
            </a:r>
            <a:r>
              <a:rPr lang="pl-PL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pl-PL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w x – </a:t>
            </a:r>
            <a:r>
              <a:rPr lang="pl-PL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x</a:t>
            </a:r>
            <a:r>
              <a:rPr lang="pl-PL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pl-PL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x  </a:t>
            </a:r>
            <a:r>
              <a:rPr lang="pl-PL" sz="2400" dirty="0" smtClean="0">
                <a:solidFill>
                  <a:srgbClr val="FF0000"/>
                </a:solidFill>
              </a:rPr>
              <a:t>2</a:t>
            </a:r>
            <a:r>
              <a:rPr lang="pl-PL" sz="2400" dirty="0" smtClean="0"/>
              <a:t>  </a:t>
            </a:r>
            <a:r>
              <a:rPr lang="pl-PL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jacek</a:t>
            </a:r>
            <a:r>
              <a:rPr lang="pl-PL" sz="2400" dirty="0" smtClean="0"/>
              <a:t> </a:t>
            </a:r>
            <a:r>
              <a:rPr lang="pl-PL" sz="2400" dirty="0" err="1" smtClean="0">
                <a:solidFill>
                  <a:schemeClr val="tx1">
                    <a:lumMod val="65000"/>
                  </a:schemeClr>
                </a:solidFill>
              </a:rPr>
              <a:t>jacek</a:t>
            </a:r>
            <a:r>
              <a:rPr lang="pl-PL" sz="2400" dirty="0" smtClean="0"/>
              <a:t> 4096 </a:t>
            </a:r>
            <a:r>
              <a:rPr lang="pl-PL" sz="2400" dirty="0" smtClean="0">
                <a:solidFill>
                  <a:srgbClr val="FFFF00"/>
                </a:solidFill>
              </a:rPr>
              <a:t>2015 04 16 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</a:rPr>
              <a:t>15:47</a:t>
            </a:r>
            <a:r>
              <a:rPr lang="pl-PL" sz="2400" dirty="0" smtClean="0"/>
              <a:t>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/Muzyka</a:t>
            </a:r>
          </a:p>
          <a:p>
            <a:pPr>
              <a:buNone/>
            </a:pPr>
            <a:r>
              <a:rPr lang="pl-PL" sz="2400" dirty="0" smtClean="0"/>
              <a:t>	|		|	  |          |	           |	           |	              |	     |</a:t>
            </a:r>
          </a:p>
          <a:p>
            <a:pPr>
              <a:buNone/>
            </a:pPr>
            <a:r>
              <a:rPr lang="pl-PL" sz="2400" dirty="0" smtClean="0"/>
              <a:t>	|		|	  |          |	           |	           |	              |      </a:t>
            </a:r>
            <a:r>
              <a:rPr lang="pl-PL" sz="1400" dirty="0" smtClean="0">
                <a:solidFill>
                  <a:schemeClr val="tx2">
                    <a:lumMod val="50000"/>
                  </a:schemeClr>
                </a:solidFill>
              </a:rPr>
              <a:t>Nazwa katalogu</a:t>
            </a:r>
          </a:p>
          <a:p>
            <a:pPr>
              <a:buNone/>
            </a:pPr>
            <a:r>
              <a:rPr lang="pl-PL" sz="1400" dirty="0" smtClean="0"/>
              <a:t>	</a:t>
            </a:r>
            <a:r>
              <a:rPr lang="pl-PL" sz="2400" dirty="0" smtClean="0"/>
              <a:t>|		|	  |          |            |              |             </a:t>
            </a:r>
            <a:r>
              <a:rPr lang="pl-PL" sz="1400" dirty="0" smtClean="0">
                <a:solidFill>
                  <a:schemeClr val="accent3">
                    <a:lumMod val="75000"/>
                  </a:schemeClr>
                </a:solidFill>
              </a:rPr>
              <a:t>Godzina</a:t>
            </a:r>
          </a:p>
          <a:p>
            <a:pPr>
              <a:buNone/>
            </a:pPr>
            <a:r>
              <a:rPr lang="pl-PL" sz="1400" dirty="0" smtClean="0"/>
              <a:t>	</a:t>
            </a:r>
            <a:r>
              <a:rPr lang="pl-PL" sz="2400" dirty="0" smtClean="0"/>
              <a:t>|		|	  |          |	           |	</a:t>
            </a:r>
            <a:r>
              <a:rPr lang="pl-PL" sz="1400" dirty="0" smtClean="0"/>
              <a:t>   </a:t>
            </a:r>
            <a:r>
              <a:rPr lang="pl-PL" sz="1400" dirty="0" smtClean="0">
                <a:solidFill>
                  <a:srgbClr val="FFFF00"/>
                </a:solidFill>
              </a:rPr>
              <a:t>Data modyfikacji</a:t>
            </a:r>
            <a:r>
              <a:rPr lang="pl-PL" sz="2400" dirty="0" smtClean="0"/>
              <a:t>	</a:t>
            </a:r>
          </a:p>
          <a:p>
            <a:pPr>
              <a:buNone/>
            </a:pPr>
            <a:r>
              <a:rPr lang="pl-PL" sz="2400" dirty="0" smtClean="0"/>
              <a:t>	|		|	  |          |       </a:t>
            </a:r>
            <a:r>
              <a:rPr lang="pl-PL" sz="1400" dirty="0" smtClean="0"/>
              <a:t>Rozmiar</a:t>
            </a:r>
          </a:p>
          <a:p>
            <a:pPr>
              <a:buNone/>
            </a:pPr>
            <a:r>
              <a:rPr lang="pl-PL" sz="1400" dirty="0" smtClean="0"/>
              <a:t>	</a:t>
            </a:r>
            <a:r>
              <a:rPr lang="pl-PL" sz="2400" dirty="0" smtClean="0"/>
              <a:t>|		|	  |      </a:t>
            </a:r>
            <a:r>
              <a:rPr lang="pl-PL" sz="1400" dirty="0" smtClean="0">
                <a:solidFill>
                  <a:schemeClr val="tx1">
                    <a:lumMod val="65000"/>
                  </a:schemeClr>
                </a:solidFill>
              </a:rPr>
              <a:t>Grupa</a:t>
            </a:r>
          </a:p>
          <a:p>
            <a:pPr>
              <a:buNone/>
            </a:pPr>
            <a:r>
              <a:rPr lang="pl-PL" sz="1400" dirty="0" smtClean="0"/>
              <a:t>	</a:t>
            </a:r>
            <a:r>
              <a:rPr lang="pl-PL" sz="2400" dirty="0" smtClean="0"/>
              <a:t>|		|        </a:t>
            </a:r>
            <a:r>
              <a:rPr lang="pl-PL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Właściciel</a:t>
            </a:r>
          </a:p>
          <a:p>
            <a:pPr>
              <a:buNone/>
            </a:pPr>
            <a:r>
              <a:rPr lang="pl-PL" sz="1400" dirty="0" smtClean="0"/>
              <a:t>	</a:t>
            </a:r>
            <a:r>
              <a:rPr lang="pl-PL" sz="2400" dirty="0" smtClean="0"/>
              <a:t>|	</a:t>
            </a:r>
            <a:r>
              <a:rPr lang="pl-PL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Uprawnienia użytkowników</a:t>
            </a:r>
          </a:p>
          <a:p>
            <a:pPr>
              <a:buNone/>
            </a:pPr>
            <a:r>
              <a:rPr lang="pl-PL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Identyfikar</a:t>
            </a:r>
            <a:r>
              <a:rPr lang="pl-PL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typu</a:t>
            </a:r>
            <a:endParaRPr lang="pl-PL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08912" cy="2088232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Aby móc zrozumieć zasady działania uprawnień dostępu do plików i katalogów</a:t>
            </a:r>
            <a:br>
              <a:rPr lang="pl-PL" sz="2800" dirty="0" smtClean="0"/>
            </a:br>
            <a:r>
              <a:rPr lang="pl-PL" sz="2800" dirty="0" smtClean="0"/>
              <a:t>w systemie LINUX musimy zapoznać się </a:t>
            </a:r>
            <a:br>
              <a:rPr lang="pl-PL" sz="2800" dirty="0" smtClean="0"/>
            </a:br>
            <a:r>
              <a:rPr lang="pl-PL" sz="2800" dirty="0" smtClean="0"/>
              <a:t>z czterema powiązanymi ze sobą tematami.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2564904"/>
            <a:ext cx="8050088" cy="252028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Struktura katalogów i plików systemu LINUX</a:t>
            </a:r>
          </a:p>
          <a:p>
            <a:r>
              <a:rPr lang="pl-PL" dirty="0" smtClean="0"/>
              <a:t>Użytkownicy systemu LINUX</a:t>
            </a:r>
          </a:p>
          <a:p>
            <a:r>
              <a:rPr lang="pl-PL" dirty="0" smtClean="0"/>
              <a:t>Prawa własności do plików i katalogów w systemie LINUX</a:t>
            </a:r>
          </a:p>
          <a:p>
            <a:r>
              <a:rPr lang="pl-PL" dirty="0" smtClean="0"/>
              <a:t>Prawa dostępu do plików i katalogów w systemie LINUX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xit" presetSubtype="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xit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048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Uprawnienia użytkowników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pl-PL" sz="3200" dirty="0" err="1" smtClean="0">
                <a:solidFill>
                  <a:srgbClr val="FFFF00"/>
                </a:solidFill>
              </a:rPr>
              <a:t>r</a:t>
            </a:r>
            <a:r>
              <a:rPr lang="pl-PL" sz="3200" dirty="0" smtClean="0">
                <a:solidFill>
                  <a:srgbClr val="FFFF00"/>
                </a:solidFill>
              </a:rPr>
              <a:t> – </a:t>
            </a:r>
            <a:r>
              <a:rPr lang="pl-PL" sz="3200" dirty="0" err="1" smtClean="0">
                <a:solidFill>
                  <a:srgbClr val="FF0000"/>
                </a:solidFill>
              </a:rPr>
              <a:t>r</a:t>
            </a:r>
            <a:r>
              <a:rPr lang="pl-PL" sz="3200" dirty="0" err="1" smtClean="0">
                <a:solidFill>
                  <a:srgbClr val="FFFF00"/>
                </a:solidFill>
              </a:rPr>
              <a:t>ead</a:t>
            </a:r>
            <a:r>
              <a:rPr lang="pl-PL" sz="3200" dirty="0" smtClean="0">
                <a:solidFill>
                  <a:srgbClr val="FFFF00"/>
                </a:solidFill>
              </a:rPr>
              <a:t> (odczyt)</a:t>
            </a:r>
          </a:p>
          <a:p>
            <a:pPr>
              <a:buNone/>
            </a:pPr>
            <a:r>
              <a:rPr lang="pl-PL" sz="3200" dirty="0" smtClean="0">
                <a:solidFill>
                  <a:srgbClr val="FFFF00"/>
                </a:solidFill>
              </a:rPr>
              <a:t>	w- </a:t>
            </a:r>
            <a:r>
              <a:rPr lang="pl-PL" sz="3200" dirty="0" err="1" smtClean="0">
                <a:solidFill>
                  <a:srgbClr val="FF0000"/>
                </a:solidFill>
              </a:rPr>
              <a:t>w</a:t>
            </a:r>
            <a:r>
              <a:rPr lang="pl-PL" sz="3200" dirty="0" err="1" smtClean="0">
                <a:solidFill>
                  <a:srgbClr val="FFFF00"/>
                </a:solidFill>
              </a:rPr>
              <a:t>rite</a:t>
            </a:r>
            <a:r>
              <a:rPr lang="pl-PL" sz="3200" dirty="0" smtClean="0">
                <a:solidFill>
                  <a:srgbClr val="FFFF00"/>
                </a:solidFill>
              </a:rPr>
              <a:t> (zapis)</a:t>
            </a:r>
          </a:p>
          <a:p>
            <a:pPr>
              <a:buNone/>
            </a:pPr>
            <a:r>
              <a:rPr lang="pl-PL" sz="3200" dirty="0" smtClean="0">
                <a:solidFill>
                  <a:srgbClr val="FFFF00"/>
                </a:solidFill>
              </a:rPr>
              <a:t>	x – </a:t>
            </a:r>
            <a:r>
              <a:rPr lang="pl-PL" sz="3200" dirty="0" err="1" smtClean="0">
                <a:solidFill>
                  <a:srgbClr val="FFFF00"/>
                </a:solidFill>
              </a:rPr>
              <a:t>e</a:t>
            </a:r>
            <a:r>
              <a:rPr lang="pl-PL" sz="3200" dirty="0" err="1" smtClean="0">
                <a:solidFill>
                  <a:srgbClr val="FF0000"/>
                </a:solidFill>
              </a:rPr>
              <a:t>x</a:t>
            </a:r>
            <a:r>
              <a:rPr lang="pl-PL" sz="3200" dirty="0" err="1" smtClean="0">
                <a:solidFill>
                  <a:srgbClr val="FFFF00"/>
                </a:solidFill>
              </a:rPr>
              <a:t>ecute</a:t>
            </a:r>
            <a:r>
              <a:rPr lang="pl-PL" sz="3200" dirty="0" smtClean="0">
                <a:solidFill>
                  <a:srgbClr val="FFFF00"/>
                </a:solidFill>
              </a:rPr>
              <a:t> (wykonanie)</a:t>
            </a:r>
          </a:p>
          <a:p>
            <a:endParaRPr lang="pl-PL" sz="3200" dirty="0" smtClean="0">
              <a:solidFill>
                <a:srgbClr val="00B0F0"/>
              </a:solidFill>
            </a:endParaRPr>
          </a:p>
          <a:p>
            <a:r>
              <a:rPr lang="pl-PL" sz="3200" dirty="0" smtClean="0">
                <a:solidFill>
                  <a:srgbClr val="00B0F0"/>
                </a:solidFill>
              </a:rPr>
              <a:t>  </a:t>
            </a:r>
            <a:r>
              <a:rPr lang="pl-PL" sz="3200" dirty="0" err="1" smtClean="0">
                <a:solidFill>
                  <a:srgbClr val="00B0F0"/>
                </a:solidFill>
              </a:rPr>
              <a:t>r</a:t>
            </a:r>
            <a:r>
              <a:rPr lang="pl-PL" sz="3200" dirty="0" smtClean="0">
                <a:solidFill>
                  <a:srgbClr val="00B0F0"/>
                </a:solidFill>
              </a:rPr>
              <a:t> w x </a:t>
            </a:r>
            <a:r>
              <a:rPr lang="pl-PL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– </a:t>
            </a:r>
            <a:r>
              <a:rPr lang="pl-PL" sz="3200" dirty="0" err="1" smtClean="0">
                <a:solidFill>
                  <a:srgbClr val="FF0000"/>
                </a:solidFill>
              </a:rPr>
              <a:t>x</a:t>
            </a:r>
            <a:r>
              <a:rPr lang="pl-PL" sz="3200" dirty="0" smtClean="0">
                <a:solidFill>
                  <a:srgbClr val="FF0000"/>
                </a:solidFill>
              </a:rPr>
              <a:t> </a:t>
            </a:r>
            <a:r>
              <a:rPr lang="pl-PL" sz="3200" dirty="0" err="1" smtClean="0">
                <a:solidFill>
                  <a:srgbClr val="FF0000"/>
                </a:solidFill>
              </a:rPr>
              <a:t>r</a:t>
            </a:r>
            <a:r>
              <a:rPr lang="pl-PL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–   </a:t>
            </a:r>
            <a:r>
              <a:rPr lang="pl-PL" sz="3200" dirty="0" smtClean="0"/>
              <a:t>x</a:t>
            </a:r>
          </a:p>
          <a:p>
            <a:pPr>
              <a:buNone/>
            </a:pPr>
            <a:r>
              <a:rPr lang="pl-PL" sz="3200" dirty="0" smtClean="0"/>
              <a:t>		|	|	|</a:t>
            </a:r>
          </a:p>
          <a:p>
            <a:pPr>
              <a:buNone/>
            </a:pPr>
            <a:r>
              <a:rPr lang="pl-PL" sz="3200" dirty="0" smtClean="0"/>
              <a:t>		|	|       Pozostali</a:t>
            </a:r>
          </a:p>
          <a:p>
            <a:pPr>
              <a:buNone/>
            </a:pPr>
            <a:r>
              <a:rPr lang="pl-PL" sz="3200" dirty="0" smtClean="0"/>
              <a:t>		|      </a:t>
            </a:r>
            <a:r>
              <a:rPr lang="pl-PL" sz="3200" dirty="0" smtClean="0">
                <a:solidFill>
                  <a:srgbClr val="FF0000"/>
                </a:solidFill>
              </a:rPr>
              <a:t>Członkowie grupy</a:t>
            </a:r>
          </a:p>
          <a:p>
            <a:pPr>
              <a:buNone/>
            </a:pPr>
            <a:r>
              <a:rPr lang="pl-PL" sz="3200" dirty="0" smtClean="0"/>
              <a:t>	</a:t>
            </a:r>
            <a:r>
              <a:rPr lang="pl-PL" sz="3200" dirty="0" smtClean="0">
                <a:solidFill>
                  <a:srgbClr val="00B0F0"/>
                </a:solidFill>
              </a:rPr>
              <a:t>Właściciel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260648"/>
            <a:ext cx="8387656" cy="1080120"/>
          </a:xfrm>
        </p:spPr>
        <p:txBody>
          <a:bodyPr/>
          <a:lstStyle/>
          <a:p>
            <a:pPr algn="ctr"/>
            <a:r>
              <a:rPr lang="pl-PL" sz="3200" dirty="0" smtClean="0"/>
              <a:t>Uprawnienia użytkowników            Plik - Katalog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356992"/>
            <a:ext cx="1018456" cy="309634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        </a:t>
            </a:r>
            <a:r>
              <a:rPr lang="pl-PL" dirty="0" err="1" smtClean="0">
                <a:solidFill>
                  <a:srgbClr val="FFFF00"/>
                </a:solidFill>
              </a:rPr>
              <a:t>r</a:t>
            </a:r>
            <a:endParaRPr lang="pl-PL" dirty="0" smtClean="0">
              <a:solidFill>
                <a:srgbClr val="FFFF00"/>
              </a:solidFill>
            </a:endParaRPr>
          </a:p>
          <a:p>
            <a:endParaRPr lang="pl-PL" dirty="0" smtClean="0">
              <a:solidFill>
                <a:srgbClr val="FFFF00"/>
              </a:solidFill>
            </a:endParaRPr>
          </a:p>
          <a:p>
            <a:r>
              <a:rPr lang="pl-PL" dirty="0" smtClean="0">
                <a:solidFill>
                  <a:srgbClr val="FFFF00"/>
                </a:solidFill>
              </a:rPr>
              <a:t>       w</a:t>
            </a:r>
          </a:p>
          <a:p>
            <a:endParaRPr lang="pl-PL" dirty="0" smtClean="0">
              <a:solidFill>
                <a:srgbClr val="FFFF00"/>
              </a:solidFill>
            </a:endParaRPr>
          </a:p>
          <a:p>
            <a:r>
              <a:rPr lang="pl-PL" dirty="0" smtClean="0">
                <a:solidFill>
                  <a:srgbClr val="FFFF00"/>
                </a:solidFill>
              </a:rPr>
              <a:t>       x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619673" y="1844824"/>
            <a:ext cx="7067128" cy="13681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Uprawnienia do:</a:t>
            </a:r>
          </a:p>
          <a:p>
            <a:r>
              <a:rPr lang="pl-PL" dirty="0" smtClean="0"/>
              <a:t>            katalogów                                       plików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1619672" y="3356991"/>
            <a:ext cx="3312368" cy="3061397"/>
          </a:xfrm>
        </p:spPr>
        <p:txBody>
          <a:bodyPr/>
          <a:lstStyle/>
          <a:p>
            <a:endParaRPr lang="pl-PL" dirty="0" smtClean="0"/>
          </a:p>
          <a:p>
            <a:r>
              <a:rPr lang="pl-PL" dirty="0" smtClean="0"/>
              <a:t>Przeszukiwanie zawartości</a:t>
            </a:r>
          </a:p>
          <a:p>
            <a:r>
              <a:rPr lang="pl-PL" dirty="0" smtClean="0"/>
              <a:t>Zmiany zawartości</a:t>
            </a:r>
          </a:p>
          <a:p>
            <a:endParaRPr lang="pl-PL" dirty="0" smtClean="0"/>
          </a:p>
          <a:p>
            <a:r>
              <a:rPr lang="pl-PL" dirty="0" smtClean="0"/>
              <a:t>Przejście do tego katalogu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220072" y="3284985"/>
            <a:ext cx="3466728" cy="3133404"/>
          </a:xfrm>
        </p:spPr>
        <p:txBody>
          <a:bodyPr/>
          <a:lstStyle/>
          <a:p>
            <a:endParaRPr lang="pl-PL" dirty="0" smtClean="0"/>
          </a:p>
          <a:p>
            <a:r>
              <a:rPr lang="pl-PL" dirty="0" smtClean="0"/>
              <a:t>Czytanie zawartości</a:t>
            </a:r>
          </a:p>
          <a:p>
            <a:endParaRPr lang="pl-PL" dirty="0" smtClean="0"/>
          </a:p>
          <a:p>
            <a:r>
              <a:rPr lang="pl-PL" dirty="0" smtClean="0"/>
              <a:t>Zmiany </a:t>
            </a:r>
            <a:r>
              <a:rPr lang="pl-PL" dirty="0" smtClean="0"/>
              <a:t>zawartości</a:t>
            </a:r>
          </a:p>
          <a:p>
            <a:endParaRPr lang="pl-PL" dirty="0" smtClean="0"/>
          </a:p>
          <a:p>
            <a:r>
              <a:rPr lang="pl-PL" dirty="0" smtClean="0"/>
              <a:t>Uruchomienie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3429000"/>
            <a:ext cx="7772400" cy="1800200"/>
          </a:xfrm>
        </p:spPr>
        <p:txBody>
          <a:bodyPr/>
          <a:lstStyle/>
          <a:p>
            <a:r>
              <a:rPr lang="pl-PL" sz="7200" dirty="0" smtClean="0"/>
              <a:t>POLECENIE CHMOD</a:t>
            </a:r>
            <a:endParaRPr lang="pl-PL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404768"/>
          </a:xfrm>
        </p:spPr>
        <p:txBody>
          <a:bodyPr/>
          <a:lstStyle/>
          <a:p>
            <a:pPr algn="ctr"/>
            <a:r>
              <a:rPr lang="pl-PL" dirty="0" smtClean="0"/>
              <a:t>Symbole użytkowników używane w poleceniu </a:t>
            </a:r>
            <a:r>
              <a:rPr lang="pl-PL" dirty="0" err="1" smtClean="0"/>
              <a:t>chmod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2708920"/>
            <a:ext cx="7772400" cy="3646640"/>
          </a:xfrm>
        </p:spPr>
        <p:txBody>
          <a:bodyPr>
            <a:normAutofit/>
          </a:bodyPr>
          <a:lstStyle/>
          <a:p>
            <a:r>
              <a:rPr lang="pl-PL" sz="4800" dirty="0" smtClean="0"/>
              <a:t>u – </a:t>
            </a:r>
            <a:r>
              <a:rPr lang="pl-PL" sz="4800" dirty="0" err="1" smtClean="0"/>
              <a:t>User</a:t>
            </a:r>
            <a:r>
              <a:rPr lang="pl-PL" sz="4800" dirty="0" smtClean="0"/>
              <a:t>  (Właściciel)</a:t>
            </a:r>
          </a:p>
          <a:p>
            <a:r>
              <a:rPr lang="pl-PL" sz="4800" dirty="0" smtClean="0"/>
              <a:t>g – Group  (Grupa)</a:t>
            </a:r>
          </a:p>
          <a:p>
            <a:r>
              <a:rPr lang="pl-PL" sz="4800" dirty="0" smtClean="0"/>
              <a:t>o – </a:t>
            </a:r>
            <a:r>
              <a:rPr lang="pl-PL" sz="4800" dirty="0" err="1" smtClean="0"/>
              <a:t>Others</a:t>
            </a:r>
            <a:r>
              <a:rPr lang="pl-PL" sz="4800" dirty="0" smtClean="0"/>
              <a:t> (Pozostali)</a:t>
            </a:r>
          </a:p>
          <a:p>
            <a:r>
              <a:rPr lang="pl-PL" sz="4800" dirty="0" smtClean="0"/>
              <a:t>a – All (Wszyscy)</a:t>
            </a:r>
            <a:endParaRPr lang="pl-PL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Operatory polecenia </a:t>
            </a:r>
            <a:r>
              <a:rPr lang="pl-PL" dirty="0" err="1" smtClean="0"/>
              <a:t>chmod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996952"/>
            <a:ext cx="8496944" cy="2736304"/>
          </a:xfrm>
        </p:spPr>
        <p:txBody>
          <a:bodyPr>
            <a:noAutofit/>
          </a:bodyPr>
          <a:lstStyle/>
          <a:p>
            <a:r>
              <a:rPr lang="pl-PL" sz="4800" dirty="0" smtClean="0"/>
              <a:t>+  – Dodaj uprawnienia</a:t>
            </a:r>
          </a:p>
          <a:p>
            <a:r>
              <a:rPr lang="pl-PL" sz="4800" dirty="0" smtClean="0"/>
              <a:t>-   – Zabierz uprawnienia</a:t>
            </a:r>
          </a:p>
          <a:p>
            <a:r>
              <a:rPr lang="pl-PL" sz="4800" dirty="0" smtClean="0"/>
              <a:t>=  – Podstaw nowe uprawnienia  </a:t>
            </a:r>
            <a:endParaRPr lang="pl-PL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12064"/>
            <a:ext cx="8784976" cy="914400"/>
          </a:xfrm>
        </p:spPr>
        <p:txBody>
          <a:bodyPr/>
          <a:lstStyle/>
          <a:p>
            <a:r>
              <a:rPr lang="pl-PL" dirty="0" smtClean="0"/>
              <a:t>Przykłady użycia polecenia </a:t>
            </a:r>
            <a:r>
              <a:rPr lang="pl-PL" dirty="0" err="1" smtClean="0"/>
              <a:t>chmod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4365104"/>
            <a:ext cx="8352928" cy="2016224"/>
          </a:xfrm>
        </p:spPr>
        <p:txBody>
          <a:bodyPr>
            <a:noAutofit/>
          </a:bodyPr>
          <a:lstStyle/>
          <a:p>
            <a:r>
              <a:rPr lang="pl-PL" sz="3600" b="0" dirty="0" smtClean="0"/>
              <a:t>$</a:t>
            </a:r>
            <a:r>
              <a:rPr lang="pl-PL" sz="3600" b="0" dirty="0" err="1" smtClean="0"/>
              <a:t>chmod</a:t>
            </a:r>
            <a:r>
              <a:rPr lang="pl-PL" sz="3600" b="0" dirty="0" smtClean="0"/>
              <a:t> </a:t>
            </a:r>
            <a:r>
              <a:rPr lang="pl-PL" sz="3600" b="0" dirty="0" err="1" smtClean="0"/>
              <a:t>a+w</a:t>
            </a:r>
            <a:r>
              <a:rPr lang="pl-PL" sz="3600" b="0" dirty="0" smtClean="0"/>
              <a:t> </a:t>
            </a:r>
            <a:r>
              <a:rPr lang="pl-PL" sz="3600" b="0" dirty="0" err="1" smtClean="0"/>
              <a:t>plik.txt</a:t>
            </a:r>
            <a:endParaRPr lang="pl-PL" sz="3600" b="0" dirty="0" smtClean="0"/>
          </a:p>
          <a:p>
            <a:r>
              <a:rPr lang="pl-PL" sz="3600" b="0" dirty="0" smtClean="0"/>
              <a:t>$</a:t>
            </a:r>
            <a:r>
              <a:rPr lang="pl-PL" sz="3600" b="0" dirty="0" err="1" smtClean="0"/>
              <a:t>chmod</a:t>
            </a:r>
            <a:r>
              <a:rPr lang="pl-PL" sz="3600" b="0" dirty="0" smtClean="0"/>
              <a:t> </a:t>
            </a:r>
            <a:r>
              <a:rPr lang="pl-PL" sz="3600" b="0" dirty="0" err="1" smtClean="0"/>
              <a:t>go=rx</a:t>
            </a:r>
            <a:r>
              <a:rPr lang="pl-PL" sz="3600" b="0" dirty="0" smtClean="0"/>
              <a:t> </a:t>
            </a:r>
            <a:r>
              <a:rPr lang="pl-PL" sz="3600" b="0" dirty="0" err="1" smtClean="0"/>
              <a:t>plik.txt</a:t>
            </a:r>
            <a:endParaRPr lang="pl-PL" sz="3600" b="0" dirty="0" smtClean="0"/>
          </a:p>
          <a:p>
            <a:r>
              <a:rPr lang="pl-PL" sz="3600" b="0" dirty="0" smtClean="0"/>
              <a:t>#</a:t>
            </a:r>
            <a:r>
              <a:rPr lang="pl-PL" sz="3600" b="0" dirty="0" err="1" smtClean="0"/>
              <a:t>chmod</a:t>
            </a:r>
            <a:r>
              <a:rPr lang="pl-PL" sz="3600" b="0" dirty="0" smtClean="0"/>
              <a:t> </a:t>
            </a:r>
            <a:r>
              <a:rPr lang="pl-PL" sz="3600" b="0" dirty="0" err="1" smtClean="0"/>
              <a:t>u=rwx</a:t>
            </a:r>
            <a:r>
              <a:rPr lang="pl-PL" sz="3600" b="0" dirty="0" smtClean="0"/>
              <a:t> katalog -R</a:t>
            </a:r>
            <a:endParaRPr lang="pl-PL" sz="3600" b="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67544" y="2492896"/>
            <a:ext cx="4040188" cy="2194099"/>
          </a:xfrm>
        </p:spPr>
        <p:txBody>
          <a:bodyPr/>
          <a:lstStyle/>
          <a:p>
            <a:r>
              <a:rPr lang="pl-PL" dirty="0" smtClean="0"/>
              <a:t>u – </a:t>
            </a:r>
            <a:r>
              <a:rPr lang="pl-PL" dirty="0" err="1" smtClean="0"/>
              <a:t>User</a:t>
            </a:r>
            <a:r>
              <a:rPr lang="pl-PL" dirty="0" smtClean="0"/>
              <a:t>  (Właściciel)</a:t>
            </a:r>
          </a:p>
          <a:p>
            <a:r>
              <a:rPr lang="pl-PL" dirty="0" smtClean="0"/>
              <a:t>g – Group  (Grupa)</a:t>
            </a:r>
          </a:p>
          <a:p>
            <a:r>
              <a:rPr lang="pl-PL" dirty="0" smtClean="0"/>
              <a:t>o – </a:t>
            </a:r>
            <a:r>
              <a:rPr lang="pl-PL" dirty="0" err="1" smtClean="0"/>
              <a:t>Others</a:t>
            </a:r>
            <a:r>
              <a:rPr lang="pl-PL" dirty="0" smtClean="0"/>
              <a:t> (Pozostali)</a:t>
            </a:r>
          </a:p>
          <a:p>
            <a:r>
              <a:rPr lang="pl-PL" dirty="0" smtClean="0"/>
              <a:t>a – All (Wszyscy)</a:t>
            </a:r>
          </a:p>
          <a:p>
            <a:pPr algn="r"/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995936" y="2459037"/>
            <a:ext cx="4690865" cy="1978075"/>
          </a:xfrm>
        </p:spPr>
        <p:txBody>
          <a:bodyPr/>
          <a:lstStyle/>
          <a:p>
            <a:r>
              <a:rPr lang="pl-PL" dirty="0" smtClean="0"/>
              <a:t>+  – Dodaj uprawnienia</a:t>
            </a:r>
          </a:p>
          <a:p>
            <a:r>
              <a:rPr lang="pl-PL" dirty="0" smtClean="0"/>
              <a:t>-   – Zabierz uprawnienia</a:t>
            </a:r>
          </a:p>
          <a:p>
            <a:r>
              <a:rPr lang="pl-PL" dirty="0" smtClean="0"/>
              <a:t>=  – Podstaw nowe uprawnienia 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uiExpand="1" build="p"/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100000"/>
                <a:satMod val="150000"/>
                <a:alpha val="26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41251"/>
            <a:ext cx="7185992" cy="1043533"/>
          </a:xfrm>
        </p:spPr>
        <p:txBody>
          <a:bodyPr/>
          <a:lstStyle/>
          <a:p>
            <a:r>
              <a:rPr lang="pl-PL" sz="3200" dirty="0" smtClean="0"/>
              <a:t>Zapis uprawnień użytkowników     w formie liczbowej - przeliczanie</a:t>
            </a:r>
            <a:endParaRPr lang="pl-PL" sz="32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6165304"/>
            <a:ext cx="7618040" cy="576064"/>
          </a:xfrm>
        </p:spPr>
        <p:txBody>
          <a:bodyPr>
            <a:noAutofit/>
          </a:bodyPr>
          <a:lstStyle/>
          <a:p>
            <a:r>
              <a:rPr lang="pl-PL" sz="3200" dirty="0" smtClean="0">
                <a:latin typeface="+mj-lt"/>
              </a:rPr>
              <a:t>#</a:t>
            </a:r>
            <a:r>
              <a:rPr lang="pl-PL" sz="3200" dirty="0" err="1" smtClean="0">
                <a:latin typeface="+mj-lt"/>
              </a:rPr>
              <a:t>chmod</a:t>
            </a:r>
            <a:r>
              <a:rPr lang="pl-PL" sz="3200" dirty="0" smtClean="0">
                <a:latin typeface="+mj-lt"/>
              </a:rPr>
              <a:t> –R 754 /</a:t>
            </a:r>
            <a:r>
              <a:rPr lang="pl-PL" sz="3200" dirty="0" err="1" smtClean="0">
                <a:latin typeface="+mj-lt"/>
              </a:rPr>
              <a:t>var/ww</a:t>
            </a:r>
            <a:r>
              <a:rPr lang="pl-PL" sz="3200" dirty="0" smtClean="0">
                <a:latin typeface="+mj-lt"/>
              </a:rPr>
              <a:t>w/</a:t>
            </a:r>
            <a:r>
              <a:rPr lang="pl-PL" sz="3200" dirty="0" err="1" smtClean="0">
                <a:latin typeface="+mj-lt"/>
              </a:rPr>
              <a:t>html</a:t>
            </a:r>
            <a:endParaRPr lang="pl-PL" sz="3200" dirty="0">
              <a:latin typeface="+mj-lt"/>
            </a:endParaRPr>
          </a:p>
        </p:txBody>
      </p:sp>
      <p:graphicFrame>
        <p:nvGraphicFramePr>
          <p:cNvPr id="5" name="Symbol zastępczy obrazu 4"/>
          <p:cNvGraphicFramePr>
            <a:graphicFrameLocks noGrp="1"/>
          </p:cNvGraphicFramePr>
          <p:nvPr>
            <p:ph type="pic" idx="1"/>
          </p:nvPr>
        </p:nvGraphicFramePr>
        <p:xfrm>
          <a:off x="1619672" y="1988840"/>
          <a:ext cx="6510073" cy="4144514"/>
        </p:xfrm>
        <a:graphic>
          <a:graphicData uri="http://schemas.openxmlformats.org/drawingml/2006/table">
            <a:tbl>
              <a:tblPr/>
              <a:tblGrid>
                <a:gridCol w="1800200"/>
                <a:gridCol w="772596"/>
                <a:gridCol w="1284445"/>
                <a:gridCol w="1373406"/>
                <a:gridCol w="1279426"/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pl-PL" sz="2000" dirty="0" err="1" smtClean="0">
                          <a:latin typeface="Calibri"/>
                          <a:ea typeface="Calibri"/>
                          <a:cs typeface="Times New Roman"/>
                        </a:rPr>
                        <a:t>ser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G</a:t>
                      </a:r>
                      <a:r>
                        <a:rPr lang="pl-PL" sz="2000" dirty="0" smtClean="0">
                          <a:latin typeface="Calibri"/>
                          <a:ea typeface="Calibri"/>
                          <a:cs typeface="Times New Roman"/>
                        </a:rPr>
                        <a:t>roup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pl-PL" sz="2000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pl-PL" sz="2000" dirty="0" err="1" smtClean="0">
                          <a:latin typeface="Calibri"/>
                          <a:ea typeface="Calibri"/>
                          <a:cs typeface="Times New Roman"/>
                        </a:rPr>
                        <a:t>thers</a:t>
                      </a:r>
                      <a:endParaRPr lang="pl-PL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0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latin typeface="Calibri"/>
                          <a:ea typeface="Calibri"/>
                          <a:cs typeface="Times New Roman"/>
                        </a:rPr>
                        <a:t>odczyt/</a:t>
                      </a:r>
                      <a:r>
                        <a:rPr lang="pl-PL" sz="2400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l-PL" sz="2400" dirty="0" err="1" smtClean="0">
                          <a:latin typeface="Calibri"/>
                          <a:ea typeface="Calibri"/>
                          <a:cs typeface="Times New Roman"/>
                        </a:rPr>
                        <a:t>ead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l-PL" sz="2400" baseline="30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l-PL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zapis/</a:t>
                      </a:r>
                      <a:r>
                        <a:rPr lang="pl-PL" sz="2800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pl-PL" sz="2800" dirty="0" err="1" smtClean="0">
                          <a:latin typeface="Calibri"/>
                          <a:ea typeface="Calibri"/>
                          <a:cs typeface="Times New Roman"/>
                        </a:rPr>
                        <a:t>rite</a:t>
                      </a:r>
                      <a:endParaRPr lang="pl-PL" sz="2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i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l-PL" sz="24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l-PL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l-PL" sz="2400" baseline="30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2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wykonanie/</a:t>
                      </a:r>
                      <a:r>
                        <a:rPr lang="pl-PL" sz="2800" dirty="0" err="1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pl-PL" sz="2800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pl-PL" sz="2800" dirty="0" err="1" smtClean="0">
                          <a:latin typeface="Calibri"/>
                          <a:ea typeface="Calibri"/>
                          <a:cs typeface="Times New Roman"/>
                        </a:rPr>
                        <a:t>ecute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l-PL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l-PL" sz="24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l-PL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baseline="300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baseline="300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baseline="300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l-PL" sz="2400" baseline="30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l-PL" sz="2400" baseline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Dodatkowe uprawnienia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3013592"/>
          </a:xfrm>
        </p:spPr>
        <p:txBody>
          <a:bodyPr>
            <a:normAutofit/>
          </a:bodyPr>
          <a:lstStyle/>
          <a:p>
            <a:r>
              <a:rPr lang="pl-PL" dirty="0" smtClean="0"/>
              <a:t>SUID – </a:t>
            </a:r>
          </a:p>
          <a:p>
            <a:r>
              <a:rPr lang="pl-PL" dirty="0" smtClean="0"/>
              <a:t>SGID – </a:t>
            </a:r>
          </a:p>
          <a:p>
            <a:r>
              <a:rPr lang="pl-PL" dirty="0" err="1" smtClean="0"/>
              <a:t>Sticky</a:t>
            </a:r>
            <a:r>
              <a:rPr lang="pl-PL" dirty="0" smtClean="0"/>
              <a:t> bit </a:t>
            </a:r>
            <a:r>
              <a:rPr lang="pl-PL" dirty="0" smtClean="0"/>
              <a:t>– </a:t>
            </a:r>
          </a:p>
          <a:p>
            <a:r>
              <a:rPr lang="pl-PL" dirty="0" smtClean="0"/>
              <a:t>Polecenie </a:t>
            </a:r>
            <a:r>
              <a:rPr lang="pl-PL" dirty="0" err="1" smtClean="0"/>
              <a:t>umask</a:t>
            </a:r>
            <a:r>
              <a:rPr lang="pl-PL" dirty="0" smtClean="0"/>
              <a:t> –</a:t>
            </a:r>
          </a:p>
          <a:p>
            <a:r>
              <a:rPr lang="pl-PL" dirty="0" smtClean="0"/>
              <a:t>Polecenie </a:t>
            </a:r>
            <a:r>
              <a:rPr lang="pl-PL" dirty="0" err="1" smtClean="0"/>
              <a:t>chattr</a:t>
            </a:r>
            <a:r>
              <a:rPr lang="pl-PL" dirty="0" smtClean="0"/>
              <a:t> –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Prezentacja jest dostępna do pobrania         </a:t>
            </a:r>
            <a:r>
              <a:rPr lang="pl-PL" dirty="0" err="1" smtClean="0"/>
              <a:t>on-line</a:t>
            </a:r>
            <a:r>
              <a:rPr lang="pl-PL" dirty="0" smtClean="0"/>
              <a:t> na stronie: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err="1" smtClean="0">
                <a:hlinkClick r:id="rId2"/>
              </a:rPr>
              <a:t>www.jlw-online.pl</a:t>
            </a:r>
            <a:r>
              <a:rPr lang="pl-PL" dirty="0" smtClean="0">
                <a:hlinkClick r:id="rId2"/>
              </a:rPr>
              <a:t>/sbd1/www1/ms_05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7200" b="1" dirty="0" smtClean="0"/>
              <a:t>Miłego dnia!</a:t>
            </a:r>
            <a:endParaRPr lang="pl-PL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Struktura katalogów i plików </a:t>
            </a:r>
            <a:br>
              <a:rPr lang="pl-PL" dirty="0" smtClean="0"/>
            </a:br>
            <a:r>
              <a:rPr lang="pl-PL" dirty="0" smtClean="0"/>
              <a:t>w systemie LINUX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950096" cy="4946228"/>
          </a:xfrm>
        </p:spPr>
        <p:txBody>
          <a:bodyPr>
            <a:noAutofit/>
          </a:bodyPr>
          <a:lstStyle/>
          <a:p>
            <a:r>
              <a:rPr lang="pl-PL" sz="1600" dirty="0" smtClean="0"/>
              <a:t>Na  schemacie obok pokazano strukturę katalogów w systemie LINUX wraz z przykładowymi punktami montowania partycji różnego typu. Katalogi                w </a:t>
            </a:r>
            <a:r>
              <a:rPr lang="pl-PL" sz="1600" dirty="0" err="1" smtClean="0"/>
              <a:t>Linuxie</a:t>
            </a:r>
            <a:r>
              <a:rPr lang="pl-PL" sz="1600" dirty="0" smtClean="0"/>
              <a:t> podobnie jak foldery w systemach Windows mogą zawierać podkatalogi, pliki, lub dowiązania symboliczne.</a:t>
            </a:r>
            <a:endParaRPr lang="pl-PL" sz="1600" dirty="0"/>
          </a:p>
          <a:p>
            <a:r>
              <a:rPr lang="pl-PL" sz="1600" dirty="0" smtClean="0"/>
              <a:t>Należy zwrócić uwagę, że           w </a:t>
            </a:r>
            <a:r>
              <a:rPr lang="pl-PL" sz="1600" dirty="0" err="1" smtClean="0"/>
              <a:t>Linuxie</a:t>
            </a:r>
            <a:r>
              <a:rPr lang="pl-PL" sz="1600" dirty="0" smtClean="0"/>
              <a:t> istnieje tylko jeden katalog główny oznaczany symbolem „/”. </a:t>
            </a:r>
          </a:p>
          <a:p>
            <a:r>
              <a:rPr lang="pl-PL" sz="1600" dirty="0" smtClean="0"/>
              <a:t>Wszystkie pozostałe partycje mogą być montowany zasadniczo w dowolnym miejscu, a co za tym idzie mogą mieć dowolnych użytkowników.</a:t>
            </a:r>
          </a:p>
        </p:txBody>
      </p:sp>
      <p:pic>
        <p:nvPicPr>
          <p:cNvPr id="8" name="Symbol zastępczy zawartości 7" descr="linux_f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90109" y="1435100"/>
            <a:ext cx="4364181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476776"/>
          </a:xfrm>
        </p:spPr>
        <p:txBody>
          <a:bodyPr/>
          <a:lstStyle/>
          <a:p>
            <a:pPr algn="ctr"/>
            <a:r>
              <a:rPr lang="pl-PL" dirty="0" smtClean="0"/>
              <a:t>Przykład montowania partycji </a:t>
            </a:r>
            <a:r>
              <a:rPr lang="pl-PL" dirty="0" err="1" smtClean="0"/>
              <a:t>Linuxowej</a:t>
            </a:r>
            <a:endParaRPr lang="pl-PL" dirty="0"/>
          </a:p>
        </p:txBody>
      </p:sp>
      <p:pic>
        <p:nvPicPr>
          <p:cNvPr id="4" name="Symbol zastępczy zawartości 3" descr="sdb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420888"/>
            <a:ext cx="7772400" cy="163208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08912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 smtClean="0"/>
              <a:t>Struktura katalogów i plików w systemie LINUX </a:t>
            </a:r>
            <a:r>
              <a:rPr lang="pl-PL" sz="4400" dirty="0" err="1" smtClean="0"/>
              <a:t>cd</a:t>
            </a:r>
            <a:r>
              <a:rPr lang="pl-PL" sz="4400" dirty="0" smtClean="0"/>
              <a:t>.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2564904"/>
            <a:ext cx="8050088" cy="3672408"/>
          </a:xfrm>
        </p:spPr>
        <p:txBody>
          <a:bodyPr>
            <a:normAutofit lnSpcReduction="10000"/>
          </a:bodyPr>
          <a:lstStyle/>
          <a:p>
            <a:r>
              <a:rPr lang="pl-PL" sz="4000" dirty="0" smtClean="0"/>
              <a:t>Każdy katalog i każdy  plik                 w </a:t>
            </a:r>
            <a:r>
              <a:rPr lang="pl-PL" sz="4000" dirty="0" err="1" smtClean="0"/>
              <a:t>linuxowych</a:t>
            </a:r>
            <a:r>
              <a:rPr lang="pl-PL" sz="4000" dirty="0" smtClean="0"/>
              <a:t> systemach plików ma swojego właściciela.</a:t>
            </a:r>
          </a:p>
          <a:p>
            <a:r>
              <a:rPr lang="pl-PL" sz="4000" dirty="0" smtClean="0"/>
              <a:t>Właścicielem pliku lub katalogu może być wyłącznie użytkownik systemu</a:t>
            </a:r>
          </a:p>
          <a:p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512064"/>
            <a:ext cx="8424936" cy="1116736"/>
          </a:xfrm>
        </p:spPr>
        <p:txBody>
          <a:bodyPr/>
          <a:lstStyle/>
          <a:p>
            <a:pPr algn="ctr"/>
            <a:r>
              <a:rPr lang="pl-PL" dirty="0" smtClean="0">
                <a:latin typeface="+mn-lt"/>
              </a:rPr>
              <a:t>Linux </a:t>
            </a:r>
            <a:r>
              <a:rPr lang="pl-PL" dirty="0" smtClean="0">
                <a:latin typeface="+mn-lt"/>
              </a:rPr>
              <a:t>- </a:t>
            </a:r>
            <a:r>
              <a:rPr lang="pl-PL" dirty="0" smtClean="0">
                <a:latin typeface="+mn-lt"/>
              </a:rPr>
              <a:t>Użytkownicy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1944216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pl-PL" sz="4800" dirty="0" smtClean="0"/>
              <a:t>ROOT / ADMINISTRATOR</a:t>
            </a:r>
          </a:p>
          <a:p>
            <a:pPr>
              <a:buBlip>
                <a:blip r:embed="rId2"/>
              </a:buBlip>
            </a:pPr>
            <a:r>
              <a:rPr lang="pl-PL" sz="4800" dirty="0" smtClean="0"/>
              <a:t>WŁAŚCICIEL</a:t>
            </a:r>
          </a:p>
          <a:p>
            <a:pPr>
              <a:buNone/>
            </a:pPr>
            <a:endParaRPr lang="pl-PL" sz="4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Prawa własności katalogów – - zrzut ekranowy.</a:t>
            </a:r>
            <a:endParaRPr lang="pl-PL" dirty="0"/>
          </a:p>
        </p:txBody>
      </p:sp>
      <p:pic>
        <p:nvPicPr>
          <p:cNvPr id="4" name="Symbol zastępczy zawartości 3" descr="Wlasnosc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9177" y="1784350"/>
            <a:ext cx="6082846" cy="45720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Prawa własności katalogów – - zrzut ekranowy </a:t>
            </a:r>
            <a:r>
              <a:rPr lang="pl-PL" dirty="0" err="1" smtClean="0"/>
              <a:t>cd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6" name="Symbol zastępczy zawartości 5" descr="Wlasnosci_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4491" y="1784350"/>
            <a:ext cx="6092218" cy="45720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404664"/>
            <a:ext cx="7772400" cy="100811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Linux </a:t>
            </a:r>
            <a:r>
              <a:rPr lang="pl-PL" dirty="0" smtClean="0"/>
              <a:t>– Użytkownicy </a:t>
            </a:r>
            <a:r>
              <a:rPr lang="pl-PL" dirty="0" err="1" smtClean="0"/>
              <a:t>cd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8640960" cy="93610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Dodawanie kolejnego użytkownika</a:t>
            </a:r>
            <a:endParaRPr lang="pl-PL" sz="3600" dirty="0"/>
          </a:p>
        </p:txBody>
      </p:sp>
      <p:pic>
        <p:nvPicPr>
          <p:cNvPr id="14" name="Symbol zastępczy zawartości 13" descr="Wlasnosci_2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0491" y="2909931"/>
            <a:ext cx="4396897" cy="3327381"/>
          </a:xfrm>
        </p:spPr>
      </p:pic>
      <p:pic>
        <p:nvPicPr>
          <p:cNvPr id="12" name="Symbol zastępczy zawartości 11" descr="Wlasnosci_3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1575"/>
            <a:ext cx="4041775" cy="33157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4871</TotalTime>
  <Words>542</Words>
  <Application>Microsoft Office PowerPoint</Application>
  <PresentationFormat>Pokaz na ekranie (4:3)</PresentationFormat>
  <Paragraphs>162</Paragraphs>
  <Slides>28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Metro</vt:lpstr>
      <vt:lpstr>Linux –  prawa dostępu do katalogów I PLIKÓW      © Jacek wojciechowski</vt:lpstr>
      <vt:lpstr>Aby móc zrozumieć zasady działania uprawnień dostępu do plików i katalogów w systemie LINUX musimy zapoznać się  z czterema powiązanymi ze sobą tematami. </vt:lpstr>
      <vt:lpstr>Struktura katalogów i plików  w systemie LINUX</vt:lpstr>
      <vt:lpstr>Przykład montowania partycji Linuxowej</vt:lpstr>
      <vt:lpstr>Struktura katalogów i plików w systemie LINUX cd.  </vt:lpstr>
      <vt:lpstr>Linux - Użytkownicy</vt:lpstr>
      <vt:lpstr>Prawa własności katalogów – - zrzut ekranowy.</vt:lpstr>
      <vt:lpstr>Prawa własności katalogów – - zrzut ekranowy cd.</vt:lpstr>
      <vt:lpstr>Linux – Użytkownicy cd.</vt:lpstr>
      <vt:lpstr>Linux - Użytkownicy</vt:lpstr>
      <vt:lpstr>Linux – Użytkownicy CD.</vt:lpstr>
      <vt:lpstr>Grupy użytkowników</vt:lpstr>
      <vt:lpstr>Polecenia konsolowe obsługujące zarządzanie użytkownikami i grupami.</vt:lpstr>
      <vt:lpstr>Linux - Użytkownicy</vt:lpstr>
      <vt:lpstr>Pozostali użytkownicy</vt:lpstr>
      <vt:lpstr>Zmiana właściciela pliku</vt:lpstr>
      <vt:lpstr>Może wyłącznie użytkownik root!</vt:lpstr>
      <vt:lpstr>Uprawnienia do plików       i katalogów</vt:lpstr>
      <vt:lpstr>Opis pojedynczej linijki polecenia ls -l</vt:lpstr>
      <vt:lpstr>Uprawnienia użytkowników</vt:lpstr>
      <vt:lpstr>Uprawnienia użytkowników            Plik - Katalog</vt:lpstr>
      <vt:lpstr>POLECENIE CHMOD</vt:lpstr>
      <vt:lpstr>Symbole użytkowników używane w poleceniu chmod</vt:lpstr>
      <vt:lpstr>Operatory polecenia chmod</vt:lpstr>
      <vt:lpstr>Przykłady użycia polecenia chmod</vt:lpstr>
      <vt:lpstr>Zapis uprawnień użytkowników     w formie liczbowej - przeliczanie</vt:lpstr>
      <vt:lpstr>Dodatkowe uprawnienia</vt:lpstr>
      <vt:lpstr>Slajd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 –  prawa dostępu do plików i katalogów</dc:title>
  <dc:creator>jacek</dc:creator>
  <cp:lastModifiedBy>jacek</cp:lastModifiedBy>
  <cp:revision>138</cp:revision>
  <dcterms:created xsi:type="dcterms:W3CDTF">2015-04-13T21:32:21Z</dcterms:created>
  <dcterms:modified xsi:type="dcterms:W3CDTF">2015-04-25T19:00:35Z</dcterms:modified>
</cp:coreProperties>
</file>