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0" r:id="rId3"/>
    <p:sldId id="257" r:id="rId4"/>
    <p:sldId id="258" r:id="rId5"/>
    <p:sldId id="273" r:id="rId6"/>
    <p:sldId id="281" r:id="rId7"/>
    <p:sldId id="266" r:id="rId8"/>
    <p:sldId id="265" r:id="rId9"/>
    <p:sldId id="267" r:id="rId10"/>
    <p:sldId id="275" r:id="rId11"/>
    <p:sldId id="262" r:id="rId12"/>
    <p:sldId id="263" r:id="rId13"/>
    <p:sldId id="274" r:id="rId14"/>
    <p:sldId id="269" r:id="rId15"/>
    <p:sldId id="264" r:id="rId16"/>
    <p:sldId id="270" r:id="rId17"/>
    <p:sldId id="272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09" autoAdjust="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3.bin"/><Relationship Id="rId13" Type="http://schemas.microsoft.com/office/2006/relationships/legacyDiagramText" Target="legacyDiagramText18.bin"/><Relationship Id="rId18" Type="http://schemas.microsoft.com/office/2006/relationships/legacyDiagramText" Target="legacyDiagramText23.bin"/><Relationship Id="rId3" Type="http://schemas.microsoft.com/office/2006/relationships/legacyDiagramText" Target="legacyDiagramText8.bin"/><Relationship Id="rId21" Type="http://schemas.microsoft.com/office/2006/relationships/legacyDiagramText" Target="legacyDiagramText26.bin"/><Relationship Id="rId7" Type="http://schemas.microsoft.com/office/2006/relationships/legacyDiagramText" Target="legacyDiagramText12.bin"/><Relationship Id="rId12" Type="http://schemas.microsoft.com/office/2006/relationships/legacyDiagramText" Target="legacyDiagramText17.bin"/><Relationship Id="rId17" Type="http://schemas.microsoft.com/office/2006/relationships/legacyDiagramText" Target="legacyDiagramText22.bin"/><Relationship Id="rId25" Type="http://schemas.microsoft.com/office/2006/relationships/legacyDiagramText" Target="legacyDiagramText30.bin"/><Relationship Id="rId2" Type="http://schemas.microsoft.com/office/2006/relationships/legacyDiagramText" Target="legacyDiagramText7.bin"/><Relationship Id="rId16" Type="http://schemas.microsoft.com/office/2006/relationships/legacyDiagramText" Target="legacyDiagramText21.bin"/><Relationship Id="rId20" Type="http://schemas.microsoft.com/office/2006/relationships/legacyDiagramText" Target="legacyDiagramText25.bin"/><Relationship Id="rId1" Type="http://schemas.microsoft.com/office/2006/relationships/legacyDiagramText" Target="legacyDiagramText6.bin"/><Relationship Id="rId6" Type="http://schemas.microsoft.com/office/2006/relationships/legacyDiagramText" Target="legacyDiagramText11.bin"/><Relationship Id="rId11" Type="http://schemas.microsoft.com/office/2006/relationships/legacyDiagramText" Target="legacyDiagramText16.bin"/><Relationship Id="rId24" Type="http://schemas.microsoft.com/office/2006/relationships/legacyDiagramText" Target="legacyDiagramText29.bin"/><Relationship Id="rId5" Type="http://schemas.microsoft.com/office/2006/relationships/legacyDiagramText" Target="legacyDiagramText10.bin"/><Relationship Id="rId15" Type="http://schemas.microsoft.com/office/2006/relationships/legacyDiagramText" Target="legacyDiagramText20.bin"/><Relationship Id="rId23" Type="http://schemas.microsoft.com/office/2006/relationships/legacyDiagramText" Target="legacyDiagramText28.bin"/><Relationship Id="rId10" Type="http://schemas.microsoft.com/office/2006/relationships/legacyDiagramText" Target="legacyDiagramText15.bin"/><Relationship Id="rId19" Type="http://schemas.microsoft.com/office/2006/relationships/legacyDiagramText" Target="legacyDiagramText24.bin"/><Relationship Id="rId4" Type="http://schemas.microsoft.com/office/2006/relationships/legacyDiagramText" Target="legacyDiagramText9.bin"/><Relationship Id="rId9" Type="http://schemas.microsoft.com/office/2006/relationships/legacyDiagramText" Target="legacyDiagramText14.bin"/><Relationship Id="rId14" Type="http://schemas.microsoft.com/office/2006/relationships/legacyDiagramText" Target="legacyDiagramText19.bin"/><Relationship Id="rId22" Type="http://schemas.microsoft.com/office/2006/relationships/legacyDiagramText" Target="legacyDiagramText27.bin"/></Relationships>
</file>

<file path=ppt/drawings/_rels/vmlDrawing3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38.bin"/><Relationship Id="rId3" Type="http://schemas.microsoft.com/office/2006/relationships/legacyDiagramText" Target="legacyDiagramText33.bin"/><Relationship Id="rId7" Type="http://schemas.microsoft.com/office/2006/relationships/legacyDiagramText" Target="legacyDiagramText37.bin"/><Relationship Id="rId2" Type="http://schemas.microsoft.com/office/2006/relationships/legacyDiagramText" Target="legacyDiagramText32.bin"/><Relationship Id="rId1" Type="http://schemas.microsoft.com/office/2006/relationships/legacyDiagramText" Target="legacyDiagramText31.bin"/><Relationship Id="rId6" Type="http://schemas.microsoft.com/office/2006/relationships/legacyDiagramText" Target="legacyDiagramText36.bin"/><Relationship Id="rId11" Type="http://schemas.microsoft.com/office/2006/relationships/legacyDiagramText" Target="legacyDiagramText41.bin"/><Relationship Id="rId5" Type="http://schemas.microsoft.com/office/2006/relationships/legacyDiagramText" Target="legacyDiagramText35.bin"/><Relationship Id="rId10" Type="http://schemas.microsoft.com/office/2006/relationships/legacyDiagramText" Target="legacyDiagramText40.bin"/><Relationship Id="rId4" Type="http://schemas.microsoft.com/office/2006/relationships/legacyDiagramText" Target="legacyDiagramText34.bin"/><Relationship Id="rId9" Type="http://schemas.microsoft.com/office/2006/relationships/legacyDiagramText" Target="legacyDiagramText39.bin"/></Relationships>
</file>

<file path=ppt/drawings/_rels/vmlDrawing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44.bin"/><Relationship Id="rId2" Type="http://schemas.microsoft.com/office/2006/relationships/legacyDiagramText" Target="legacyDiagramText43.bin"/><Relationship Id="rId1" Type="http://schemas.microsoft.com/office/2006/relationships/legacyDiagramText" Target="legacyDiagramText42.bin"/><Relationship Id="rId5" Type="http://schemas.microsoft.com/office/2006/relationships/legacyDiagramText" Target="legacyDiagramText46.bin"/><Relationship Id="rId4" Type="http://schemas.microsoft.com/office/2006/relationships/legacyDiagramText" Target="legacyDiagramText45.bin"/></Relationships>
</file>

<file path=ppt/drawings/_rels/vmlDrawing5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54.bin"/><Relationship Id="rId3" Type="http://schemas.microsoft.com/office/2006/relationships/legacyDiagramText" Target="legacyDiagramText49.bin"/><Relationship Id="rId7" Type="http://schemas.microsoft.com/office/2006/relationships/legacyDiagramText" Target="legacyDiagramText53.bin"/><Relationship Id="rId2" Type="http://schemas.microsoft.com/office/2006/relationships/legacyDiagramText" Target="legacyDiagramText48.bin"/><Relationship Id="rId1" Type="http://schemas.microsoft.com/office/2006/relationships/legacyDiagramText" Target="legacyDiagramText47.bin"/><Relationship Id="rId6" Type="http://schemas.microsoft.com/office/2006/relationships/legacyDiagramText" Target="legacyDiagramText52.bin"/><Relationship Id="rId11" Type="http://schemas.microsoft.com/office/2006/relationships/legacyDiagramText" Target="legacyDiagramText57.bin"/><Relationship Id="rId5" Type="http://schemas.microsoft.com/office/2006/relationships/legacyDiagramText" Target="legacyDiagramText51.bin"/><Relationship Id="rId10" Type="http://schemas.microsoft.com/office/2006/relationships/legacyDiagramText" Target="legacyDiagramText56.bin"/><Relationship Id="rId4" Type="http://schemas.microsoft.com/office/2006/relationships/legacyDiagramText" Target="legacyDiagramText50.bin"/><Relationship Id="rId9" Type="http://schemas.microsoft.com/office/2006/relationships/legacyDiagramText" Target="legacyDiagramText55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42A93-7D79-49E0-9812-C42D8E02677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46AC4-9D24-4CF1-8726-D142993D647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2F74FC-E631-4024-AE0D-30E4A610268E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ytuł i zawartość nad teks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7A4F426-C427-4E5D-922C-92FAD388EBA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402FD8E-EE6F-4BCB-B5CE-5CFB099F7540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9F3A2B7-12DC-47F7-9EE3-E870C9BBBA9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29EC00-901E-4F18-92CD-B27091B9DF4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AE9629C-72F9-4281-A649-4AD9DB520D5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ytuł i 4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1151294-097A-4C0E-9569-B49DBDFCA78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D1974-E9D4-4B62-91B6-385F593B60F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F1B42-20C7-459F-AFC9-5473E2B14F7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C049AE-0D6F-44C9-95AF-D037C33811B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BF57D-F239-4EFF-A324-C3A32A5C6FA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07C64-9AC1-4887-90F0-FCA973D6432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21AE8-66FB-4EBC-9B25-D3F8C42C979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090B6-8FD8-42BE-B82C-6372F7065B5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0400C-EAF2-45E5-9282-BC1932C91A74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12B1292-0B40-4EBB-AC12-BDB6646E87DF}" type="slidenum">
              <a:rPr lang="pl-PL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3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pl-PL" sz="2800" b="1" dirty="0"/>
              <a:t>ZAOCZNA POLICEALNA SZKOŁA INFORMATYKI COSINUS III</a:t>
            </a:r>
            <a:br>
              <a:rPr lang="pl-PL" sz="2800" b="1" dirty="0"/>
            </a:br>
            <a:r>
              <a:rPr lang="pl-PL" sz="2800" b="1" dirty="0"/>
              <a:t>w Warszawie ul </a:t>
            </a:r>
            <a:r>
              <a:rPr lang="pl-PL" sz="2800" b="1" dirty="0" smtClean="0"/>
              <a:t>Żelazna 71</a:t>
            </a:r>
            <a:endParaRPr lang="pl-PL" sz="2800" b="1" dirty="0"/>
          </a:p>
        </p:txBody>
      </p:sp>
      <p:sp>
        <p:nvSpPr>
          <p:cNvPr id="8195" name="Symbol zastępczy zawartości 4"/>
          <p:cNvSpPr>
            <a:spLocks noGrp="1"/>
          </p:cNvSpPr>
          <p:nvPr>
            <p:ph idx="4294967295"/>
          </p:nvPr>
        </p:nvSpPr>
        <p:spPr>
          <a:xfrm>
            <a:off x="457200" y="4214813"/>
            <a:ext cx="8229600" cy="1571625"/>
          </a:xfrm>
        </p:spPr>
        <p:txBody>
          <a:bodyPr/>
          <a:lstStyle/>
          <a:p>
            <a:pPr>
              <a:buFontTx/>
              <a:buNone/>
            </a:pPr>
            <a:r>
              <a:rPr lang="pl-PL" sz="1800" b="1" dirty="0"/>
              <a:t>Praca kontrolna z przedmiotu: URZĄDZENIA TECHNIKI KOMPUTEROWEJ</a:t>
            </a:r>
          </a:p>
          <a:p>
            <a:pPr algn="ctr">
              <a:buFontTx/>
              <a:buNone/>
            </a:pPr>
            <a:r>
              <a:rPr lang="pl-PL" sz="2000" b="1" dirty="0"/>
              <a:t>Pamięci półprzewodnikowe</a:t>
            </a:r>
          </a:p>
          <a:p>
            <a:pPr algn="ctr">
              <a:buFontTx/>
              <a:buNone/>
            </a:pPr>
            <a:r>
              <a:rPr lang="pl-PL" sz="2000" b="1" dirty="0"/>
              <a:t>Jacek Wojciechowski </a:t>
            </a:r>
            <a:r>
              <a:rPr lang="pl-PL" sz="2000" b="1" dirty="0" smtClean="0"/>
              <a:t>ID </a:t>
            </a:r>
            <a:endParaRPr lang="pl-PL" sz="2000" b="1" dirty="0"/>
          </a:p>
          <a:p>
            <a:pPr>
              <a:buFontTx/>
              <a:buNone/>
            </a:pPr>
            <a:r>
              <a:rPr lang="pl-PL" sz="2000" b="1" dirty="0"/>
              <a:t>Wykonano pod kierunkiem: 		           Mgr Mieczysława Jeża</a:t>
            </a:r>
            <a:endParaRPr lang="pl-PL" sz="2000" dirty="0"/>
          </a:p>
        </p:txBody>
      </p:sp>
      <p:pic>
        <p:nvPicPr>
          <p:cNvPr id="8196" name="Obraz 5" descr="Możliwości Natki3 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797203" y="1628800"/>
            <a:ext cx="3575766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3" presetClass="exit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0"/>
                            </p:stCondLst>
                            <p:childTnLst>
                              <p:par>
                                <p:cTn id="28" presetID="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4" grpId="1"/>
      <p:bldP spid="8195" grpId="0"/>
      <p:bldP spid="819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 pamięci</a:t>
            </a:r>
          </a:p>
        </p:txBody>
      </p:sp>
      <p:graphicFrame>
        <p:nvGraphicFramePr>
          <p:cNvPr id="58371" name="Organization Chart 3"/>
          <p:cNvGraphicFramePr>
            <a:graphicFrameLocks/>
          </p:cNvGraphicFramePr>
          <p:nvPr>
            <p:ph type="dgm" idx="1"/>
          </p:nvPr>
        </p:nvGraphicFramePr>
        <p:xfrm>
          <a:off x="431800" y="1412875"/>
          <a:ext cx="8208963" cy="4608513"/>
        </p:xfrm>
        <a:graphic>
          <a:graphicData uri="http://schemas.openxmlformats.org/drawingml/2006/compatibility">
            <com:legacyDrawing xmlns:com="http://schemas.openxmlformats.org/drawingml/2006/compatibility" spid="_x0000_s5837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8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8371">
                                            <p:subSp spid="_x0000_s58383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8371">
                                            <p:subSp spid="_x0000_s58383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8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8371">
                                            <p:subSp spid="_x0000_s58384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8371">
                                            <p:subSp spid="_x0000_s58384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8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8371">
                                            <p:subSp spid="_x0000_s58387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8371">
                                            <p:subSp spid="_x0000_s58387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8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8371">
                                            <p:subSp spid="_x0000_s58388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8371">
                                            <p:subSp spid="_x0000_s58388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8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8371">
                                            <p:subSp spid="_x0000_s58385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8371">
                                            <p:subSp spid="_x0000_s58385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8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8371">
                                            <p:subSp spid="_x0000_s58389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8371">
                                            <p:subSp spid="_x0000_s58389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9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8371">
                                            <p:subSp spid="_x0000_s58390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8371">
                                            <p:subSp spid="_x0000_s58390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9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8371">
                                            <p:subSp spid="_x0000_s58393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8371">
                                            <p:subSp spid="_x0000_s58393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8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8371">
                                            <p:subSp spid="_x0000_s58386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8371">
                                            <p:subSp spid="_x0000_s58386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9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8371">
                                            <p:subSp spid="_x0000_s58391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8371">
                                            <p:subSp spid="_x0000_s58391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subSp spid="_x0000_s5839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8371">
                                            <p:subSp spid="_x0000_s58392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8371">
                                            <p:subSp spid="_x0000_s58392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mph" presetSubtype="2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58371">
                                            <p:subSp spid="_x0000_s58384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58371">
                                            <p:subSp spid="_x0000_s58384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58371">
                                            <p:subSp spid="_x0000_s58384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58371">
                                            <p:subSp spid="_x0000_s58387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58371">
                                            <p:subSp spid="_x0000_s58387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58371">
                                            <p:subSp spid="_x0000_s58387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58371">
                                            <p:subSp spid="_x0000_s58388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58371">
                                            <p:subSp spid="_x0000_s58388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58371">
                                            <p:subSp spid="_x0000_s58388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58371">
                                            <p:subSp spid="_x0000_s58385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58371">
                                            <p:subSp spid="_x0000_s58385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58371">
                                            <p:subSp spid="_x0000_s58385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58371">
                                            <p:subSp spid="_x0000_s58389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58371">
                                            <p:subSp spid="_x0000_s58389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58371">
                                            <p:subSp spid="_x0000_s58389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58371">
                                            <p:subSp spid="_x0000_s58390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58371">
                                            <p:subSp spid="_x0000_s58390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58371">
                                            <p:subSp spid="_x0000_s58390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58371">
                                            <p:subSp spid="_x0000_s58393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58371">
                                            <p:subSp spid="_x0000_s58393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58371">
                                            <p:subSp spid="_x0000_s58393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58371" grpId="0" bld="allAtOnce"/>
      <p:bldDgm spid="58371" grpId="1" uiExpand="1" b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Pamięci ROM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95288" y="1484313"/>
            <a:ext cx="8229600" cy="21605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pl-PL" sz="2800"/>
              <a:t>W normalnym cyklu pracy urządzenia pamięć ta może być tylko odczytywana. Przygotowanie, pamięci do odczytu poprzez zapis informacji do pamięci, wykonywane jest w zależności od rodzaju pamięci. </a:t>
            </a:r>
          </a:p>
        </p:txBody>
      </p:sp>
      <p:graphicFrame>
        <p:nvGraphicFramePr>
          <p:cNvPr id="28678" name="Organization Chart 6"/>
          <p:cNvGraphicFramePr>
            <a:graphicFrameLocks/>
          </p:cNvGraphicFramePr>
          <p:nvPr>
            <p:ph sz="half" idx="1"/>
          </p:nvPr>
        </p:nvGraphicFramePr>
        <p:xfrm>
          <a:off x="298450" y="4076700"/>
          <a:ext cx="8208963" cy="2232025"/>
        </p:xfrm>
        <a:graphic>
          <a:graphicData uri="http://schemas.openxmlformats.org/drawingml/2006/compatibility">
            <com:legacyDrawing xmlns:com="http://schemas.openxmlformats.org/drawingml/2006/compatibility" spid="_x0000_s28678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286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pl-PL"/>
              <a:t>Porównanie pamięci ROM.</a:t>
            </a:r>
          </a:p>
        </p:txBody>
      </p:sp>
      <p:graphicFrame>
        <p:nvGraphicFramePr>
          <p:cNvPr id="30919" name="Group 199"/>
          <p:cNvGraphicFramePr>
            <a:graphicFrameLocks noGrp="1"/>
          </p:cNvGraphicFramePr>
          <p:nvPr>
            <p:ph type="tbl" idx="1"/>
          </p:nvPr>
        </p:nvGraphicFramePr>
        <p:xfrm>
          <a:off x="179388" y="1484313"/>
          <a:ext cx="8775700" cy="5171250"/>
        </p:xfrm>
        <a:graphic>
          <a:graphicData uri="http://schemas.openxmlformats.org/drawingml/2006/table">
            <a:tbl>
              <a:tblPr/>
              <a:tblGrid>
                <a:gridCol w="1368425"/>
                <a:gridCol w="1800225"/>
                <a:gridCol w="2016125"/>
                <a:gridCol w="1800225"/>
                <a:gridCol w="1790700"/>
              </a:tblGrid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EPROM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EEPROM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FLASH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Zapis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Nie buforowany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Przez podanie napięcia wyższego od napięcia pracy. Najczęściej od kilku do kilkunastu 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Nie buforowany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Przez podanie napięcia wyższego od napięcia pracy. Najczęściej około 18V.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Nie buforowany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Przez podanie napięcia wyższego od napięcia pracy. Najczęściej około 18V.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Buforowany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Standardowymi poziomami TTL.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Prędkość zapisu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Mała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Mała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Mała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Duża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Ponowny zapis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Niemożliwe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 uprzednim skasowaniu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 uprzednim skasowaniu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 uprzednim skasowaniu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9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Kasowanie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Niemożliwe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Promieniowaniem UV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Prądem elektrycznym wyższym od napięcia pracy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Prądem elektrycznym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 poziomach TTL.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/>
              <a:t/>
            </a:r>
            <a:br>
              <a:rPr lang="pl-PL" sz="4000"/>
            </a:br>
            <a:r>
              <a:rPr lang="pl-PL" sz="4000"/>
              <a:t>Pamięć EPROM</a:t>
            </a:r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pl-PL" sz="2800"/>
              <a:t>Na rysunku obok widok kości pamięci EPROM – widoczne „okienko” służące do kasowania pamięci przy użyciu promieniowania UV.</a:t>
            </a:r>
          </a:p>
        </p:txBody>
      </p:sp>
      <p:pic>
        <p:nvPicPr>
          <p:cNvPr id="55302" name="Picture 6" descr="Eprom32k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7613" y="1600200"/>
            <a:ext cx="3279775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5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Podział pamięci</a:t>
            </a:r>
          </a:p>
        </p:txBody>
      </p:sp>
      <p:graphicFrame>
        <p:nvGraphicFramePr>
          <p:cNvPr id="46083" name="Organization Chart 3"/>
          <p:cNvGraphicFramePr>
            <a:graphicFrameLocks/>
          </p:cNvGraphicFramePr>
          <p:nvPr>
            <p:ph type="dgm" idx="1"/>
          </p:nvPr>
        </p:nvGraphicFramePr>
        <p:xfrm>
          <a:off x="431800" y="1412875"/>
          <a:ext cx="8208963" cy="4608513"/>
        </p:xfrm>
        <a:graphic>
          <a:graphicData uri="http://schemas.openxmlformats.org/drawingml/2006/compatibility">
            <com:legacyDrawing xmlns:com="http://schemas.openxmlformats.org/drawingml/2006/compatibility" spid="_x0000_s4608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09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6083">
                                            <p:subSp spid="_x0000_s46095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6083">
                                            <p:subSp spid="_x0000_s46095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09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6083">
                                            <p:subSp spid="_x0000_s46096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6083">
                                            <p:subSp spid="_x0000_s46096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09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6083">
                                            <p:subSp spid="_x0000_s46099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6083">
                                            <p:subSp spid="_x0000_s46099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100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6083">
                                            <p:subSp spid="_x0000_s46100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6083">
                                            <p:subSp spid="_x0000_s46100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09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6083">
                                            <p:subSp spid="_x0000_s46097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6083">
                                            <p:subSp spid="_x0000_s46097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10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6083">
                                            <p:subSp spid="_x0000_s46101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6083">
                                            <p:subSp spid="_x0000_s46101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10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6083">
                                            <p:subSp spid="_x0000_s46102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6083">
                                            <p:subSp spid="_x0000_s46102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10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6083">
                                            <p:subSp spid="_x0000_s46105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6083">
                                            <p:subSp spid="_x0000_s46105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09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6083">
                                            <p:subSp spid="_x0000_s46098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6083">
                                            <p:subSp spid="_x0000_s46098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10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6083">
                                            <p:subSp spid="_x0000_s46103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6083">
                                            <p:subSp spid="_x0000_s46103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subSp spid="_x0000_s46104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6083">
                                            <p:subSp spid="_x0000_s46104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6083">
                                            <p:subSp spid="_x0000_s46104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mph" presetSubtype="2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2000" fill="hold"/>
                                        <p:tgtEl>
                                          <p:spTgt spid="46083">
                                            <p:subSp spid="_x0000_s46098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46083">
                                            <p:subSp spid="_x0000_s46098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46083">
                                            <p:subSp spid="_x0000_s46098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46083">
                                            <p:subSp spid="_x0000_s46103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46083">
                                            <p:subSp spid="_x0000_s46103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46083">
                                            <p:subSp spid="_x0000_s46103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46083">
                                            <p:subSp spid="_x0000_s46104"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46083">
                                            <p:subSp spid="_x0000_s46104"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46083">
                                            <p:subSp spid="_x0000_s46104"/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46083" grpId="0" uiExpand="1" bld="allAtOnce"/>
      <p:bldDgm spid="46083" grpId="1" uiExpand="1" b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07375" cy="1354137"/>
          </a:xfrm>
        </p:spPr>
        <p:txBody>
          <a:bodyPr/>
          <a:lstStyle/>
          <a:p>
            <a:r>
              <a:rPr lang="pl-PL" sz="3000"/>
              <a:t>Porównanie pamięci </a:t>
            </a:r>
            <a:br>
              <a:rPr lang="pl-PL" sz="3000"/>
            </a:br>
            <a:r>
              <a:rPr lang="pl-PL" sz="3000"/>
              <a:t>S-RAM            i            D-RAM</a:t>
            </a:r>
            <a:r>
              <a:rPr lang="pl-PL" sz="3600"/>
              <a:t/>
            </a:r>
            <a:br>
              <a:rPr lang="pl-PL" sz="3600"/>
            </a:br>
            <a:endParaRPr lang="pl-PL" sz="3600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00213"/>
            <a:ext cx="4038600" cy="44259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/>
              <a:t>Wymaga stałego zasilania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pl-PL" sz="200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/>
              <a:t>Posiada budowę opartą na przerzutnikach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pl-PL" sz="20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l-PL" sz="120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/>
              <a:t>Czas dostępu około 10</a:t>
            </a:r>
            <a:r>
              <a:rPr lang="el-GR" sz="2000">
                <a:cs typeface="Arial" charset="0"/>
              </a:rPr>
              <a:t>η</a:t>
            </a:r>
            <a:r>
              <a:rPr lang="pl-PL" sz="2000">
                <a:cs typeface="Arial" charset="0"/>
              </a:rPr>
              <a:t>s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>
                <a:cs typeface="Arial" charset="0"/>
              </a:rPr>
              <a:t>Niewielka gęstość upakowania danych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>
                <a:cs typeface="Arial" charset="0"/>
              </a:rPr>
              <a:t>Wykorzystywane jako szybkie pamięci podręczne cache stanowią integralną część procesorów znane jako L1,L2,L3</a:t>
            </a:r>
            <a:endParaRPr lang="el-GR" sz="2000">
              <a:cs typeface="Arial" charset="0"/>
            </a:endParaRP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00213"/>
            <a:ext cx="4038600" cy="44259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/>
              <a:t>Wymaga jedynie regularnego odświeżania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/>
              <a:t>Budowa oparta na właściwościach pojemnościowych tranzystorów CMOS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/>
              <a:t>Czas dostępu około 70 </a:t>
            </a:r>
            <a:r>
              <a:rPr lang="el-GR" sz="2000">
                <a:cs typeface="Arial" charset="0"/>
              </a:rPr>
              <a:t>η</a:t>
            </a:r>
            <a:r>
              <a:rPr lang="pl-PL" sz="2000">
                <a:cs typeface="Arial" charset="0"/>
              </a:rPr>
              <a:t>s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>
                <a:cs typeface="Arial" charset="0"/>
              </a:rPr>
              <a:t>Duża gęstość upakowania danych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000">
                <a:cs typeface="Arial" charset="0"/>
              </a:rPr>
              <a:t>Wykorzystywane jako podstawowa pamięć operacyjna układów komputerowych</a:t>
            </a:r>
            <a:endParaRPr lang="el-GR" sz="20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37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3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37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37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37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37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3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37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37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37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37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37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37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37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pl-PL" sz="4000"/>
              <a:t/>
            </a:r>
            <a:br>
              <a:rPr lang="pl-PL" sz="4000"/>
            </a:br>
            <a:r>
              <a:rPr lang="pl-PL" sz="4000"/>
              <a:t>Przegląd typów pamięci RAM</a:t>
            </a:r>
          </a:p>
        </p:txBody>
      </p:sp>
      <p:pic>
        <p:nvPicPr>
          <p:cNvPr id="48154" name="Picture 26" descr="RAM_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4159250"/>
            <a:ext cx="4038600" cy="1744663"/>
          </a:xfrm>
          <a:noFill/>
          <a:ln/>
        </p:spPr>
      </p:pic>
      <p:pic>
        <p:nvPicPr>
          <p:cNvPr id="48156" name="Picture 28" descr="RAM_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1814513"/>
            <a:ext cx="4038600" cy="1755775"/>
          </a:xfrm>
          <a:noFill/>
          <a:ln/>
        </p:spPr>
      </p:pic>
      <p:pic>
        <p:nvPicPr>
          <p:cNvPr id="48158" name="Picture 30" descr="RAM_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48200" y="1814513"/>
            <a:ext cx="4038600" cy="1755775"/>
          </a:xfrm>
          <a:noFill/>
          <a:ln/>
        </p:spPr>
      </p:pic>
      <p:pic>
        <p:nvPicPr>
          <p:cNvPr id="48160" name="Picture 32" descr="RAM_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57200" y="4154488"/>
            <a:ext cx="4038600" cy="17557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8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8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pl-PL" sz="4000"/>
              <a:t/>
            </a:r>
            <a:br>
              <a:rPr lang="pl-PL" sz="4000"/>
            </a:br>
            <a:r>
              <a:rPr lang="pl-PL" sz="4000"/>
              <a:t>Przegląd typów pamięci RAM cd.</a:t>
            </a:r>
          </a:p>
        </p:txBody>
      </p:sp>
      <p:pic>
        <p:nvPicPr>
          <p:cNvPr id="51211" name="Picture 11" descr="RAM_)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019300"/>
            <a:ext cx="4038600" cy="1346200"/>
          </a:xfrm>
          <a:noFill/>
          <a:ln/>
        </p:spPr>
      </p:pic>
      <p:pic>
        <p:nvPicPr>
          <p:cNvPr id="51214" name="Picture 14" descr="DDR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8200" y="2019300"/>
            <a:ext cx="4038600" cy="1346200"/>
          </a:xfrm>
          <a:noFill/>
          <a:ln/>
        </p:spPr>
      </p:pic>
      <p:pic>
        <p:nvPicPr>
          <p:cNvPr id="51215" name="Picture 15" descr="DDR_2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57200" y="4359275"/>
            <a:ext cx="4038600" cy="1346200"/>
          </a:xfrm>
          <a:noFill/>
          <a:ln/>
        </p:spPr>
      </p:pic>
      <p:pic>
        <p:nvPicPr>
          <p:cNvPr id="51216" name="Picture 16" descr="DDR_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48200" y="4359275"/>
            <a:ext cx="4038600" cy="13462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1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Inne typy pamięci RAM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l-PL" b="1" dirty="0" smtClean="0"/>
              <a:t> FPM DRAM</a:t>
            </a:r>
            <a:r>
              <a:rPr lang="pl-PL" b="1" i="1" dirty="0" smtClean="0"/>
              <a:t> – </a:t>
            </a:r>
            <a:r>
              <a:rPr lang="pl-PL" sz="2000" i="1" dirty="0" smtClean="0"/>
              <a:t>Fast Page </a:t>
            </a:r>
            <a:r>
              <a:rPr lang="pl-PL" sz="2000" i="1" dirty="0" err="1" smtClean="0"/>
              <a:t>Mode</a:t>
            </a:r>
            <a:r>
              <a:rPr lang="pl-PL" sz="2000" i="1" dirty="0" smtClean="0"/>
              <a:t> DRAM</a:t>
            </a:r>
            <a:endParaRPr lang="pl-PL" sz="2000" i="1" dirty="0"/>
          </a:p>
          <a:p>
            <a:pPr>
              <a:buFont typeface="Wingdings" pitchFamily="2" charset="2"/>
              <a:buChar char="Ø"/>
            </a:pPr>
            <a:r>
              <a:rPr lang="pl-PL" b="1" i="1" dirty="0" smtClean="0"/>
              <a:t> EDO </a:t>
            </a:r>
            <a:r>
              <a:rPr lang="pl-PL" b="1" i="1" dirty="0"/>
              <a:t>RAM</a:t>
            </a:r>
            <a:r>
              <a:rPr lang="pl-PL" i="1" dirty="0"/>
              <a:t> – </a:t>
            </a:r>
            <a:r>
              <a:rPr lang="pl-PL" sz="2000" i="1" dirty="0" err="1"/>
              <a:t>Extended</a:t>
            </a:r>
            <a:r>
              <a:rPr lang="pl-PL" sz="2000" i="1" dirty="0"/>
              <a:t> Data </a:t>
            </a:r>
            <a:r>
              <a:rPr lang="pl-PL" sz="2000" i="1" dirty="0" err="1"/>
              <a:t>Output</a:t>
            </a:r>
            <a:r>
              <a:rPr lang="pl-PL" sz="2000" i="1" dirty="0"/>
              <a:t> Random Access 				</a:t>
            </a:r>
            <a:r>
              <a:rPr lang="pl-PL" sz="2000" i="1" dirty="0" err="1"/>
              <a:t>Memory</a:t>
            </a:r>
            <a:r>
              <a:rPr lang="pl-PL" sz="2000" i="1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pl-PL" b="1" dirty="0" smtClean="0"/>
              <a:t> VRAM</a:t>
            </a:r>
            <a:r>
              <a:rPr lang="pl-PL" sz="2000" i="1" dirty="0" smtClean="0"/>
              <a:t> </a:t>
            </a:r>
            <a:r>
              <a:rPr lang="pl-PL" b="1" dirty="0"/>
              <a:t>–  </a:t>
            </a:r>
            <a:r>
              <a:rPr lang="pl-PL" sz="2000" i="1" dirty="0"/>
              <a:t>Video RAM</a:t>
            </a:r>
          </a:p>
          <a:p>
            <a:pPr>
              <a:buFont typeface="Wingdings" pitchFamily="2" charset="2"/>
              <a:buChar char="Ø"/>
            </a:pPr>
            <a:r>
              <a:rPr lang="pl-PL" b="1" dirty="0" smtClean="0"/>
              <a:t> SO </a:t>
            </a:r>
            <a:r>
              <a:rPr lang="pl-PL" b="1" dirty="0"/>
              <a:t>DIMM</a:t>
            </a:r>
            <a:r>
              <a:rPr lang="pl-PL" dirty="0"/>
              <a:t> – </a:t>
            </a:r>
            <a:r>
              <a:rPr lang="pl-PL" sz="2000" i="1" dirty="0" err="1"/>
              <a:t>Small</a:t>
            </a:r>
            <a:r>
              <a:rPr lang="pl-PL" sz="2000" i="1" dirty="0"/>
              <a:t> </a:t>
            </a:r>
            <a:r>
              <a:rPr lang="pl-PL" sz="2000" i="1" dirty="0" err="1"/>
              <a:t>Outline</a:t>
            </a:r>
            <a:r>
              <a:rPr lang="pl-PL" sz="2000" i="1" dirty="0"/>
              <a:t> Dual </a:t>
            </a:r>
            <a:r>
              <a:rPr lang="pl-PL" sz="2000" i="1" dirty="0" err="1"/>
              <a:t>In-line</a:t>
            </a:r>
            <a:r>
              <a:rPr lang="pl-PL" sz="2000" i="1" dirty="0"/>
              <a:t> </a:t>
            </a:r>
            <a:r>
              <a:rPr lang="pl-PL" sz="2000" i="1" dirty="0" err="1"/>
              <a:t>Memory</a:t>
            </a:r>
            <a:r>
              <a:rPr lang="pl-PL" sz="2000" i="1" dirty="0"/>
              <a:t> Module</a:t>
            </a:r>
            <a:r>
              <a:rPr lang="pl-PL" sz="2000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pl-PL" b="1" dirty="0" smtClean="0"/>
              <a:t> GDDR </a:t>
            </a:r>
            <a:r>
              <a:rPr lang="en-US" b="1" dirty="0">
                <a:cs typeface="Arial" charset="0"/>
              </a:rPr>
              <a:t>÷</a:t>
            </a:r>
            <a:r>
              <a:rPr lang="pl-PL" b="1" dirty="0"/>
              <a:t> GDDR 5 –</a:t>
            </a:r>
            <a:r>
              <a:rPr lang="pl-PL" sz="2000" i="1" dirty="0"/>
              <a:t> </a:t>
            </a:r>
            <a:r>
              <a:rPr lang="pl-PL" sz="2000" i="1" dirty="0" err="1"/>
              <a:t>Graphic</a:t>
            </a:r>
            <a:r>
              <a:rPr lang="pl-PL" sz="2000" i="1" dirty="0"/>
              <a:t> Double Data </a:t>
            </a:r>
            <a:r>
              <a:rPr lang="pl-PL" sz="2000" i="1" dirty="0" err="1"/>
              <a:t>Rate</a:t>
            </a:r>
            <a:r>
              <a:rPr lang="pl-PL" sz="2000" i="1" dirty="0"/>
              <a:t> v1..5</a:t>
            </a:r>
          </a:p>
          <a:p>
            <a:pPr>
              <a:buFont typeface="Wingdings" pitchFamily="2" charset="2"/>
              <a:buChar char="Ø"/>
            </a:pPr>
            <a:r>
              <a:rPr lang="pl-PL" b="1" dirty="0" smtClean="0"/>
              <a:t> EEC</a:t>
            </a:r>
            <a:r>
              <a:rPr lang="pl-PL" i="1" dirty="0" smtClean="0"/>
              <a:t> </a:t>
            </a:r>
            <a:r>
              <a:rPr lang="pl-PL" b="1" dirty="0"/>
              <a:t>RAM</a:t>
            </a:r>
            <a:r>
              <a:rPr lang="pl-PL" sz="2000" i="1" dirty="0"/>
              <a:t> </a:t>
            </a:r>
            <a:r>
              <a:rPr lang="pl-PL" b="1" dirty="0"/>
              <a:t>–</a:t>
            </a:r>
            <a:r>
              <a:rPr lang="pl-PL" sz="2000" i="1" dirty="0"/>
              <a:t> </a:t>
            </a:r>
            <a:r>
              <a:rPr lang="pl-PL" sz="2000" i="1" dirty="0" err="1"/>
              <a:t>Error</a:t>
            </a:r>
            <a:r>
              <a:rPr lang="pl-PL" sz="2000" i="1" dirty="0"/>
              <a:t> </a:t>
            </a:r>
            <a:r>
              <a:rPr lang="pl-PL" sz="2000" i="1" dirty="0" err="1"/>
              <a:t>Correction</a:t>
            </a:r>
            <a:r>
              <a:rPr lang="pl-PL" sz="2000" i="1" dirty="0"/>
              <a:t> </a:t>
            </a:r>
            <a:r>
              <a:rPr lang="pl-PL" sz="2000" i="1" dirty="0" err="1"/>
              <a:t>Code</a:t>
            </a:r>
            <a:r>
              <a:rPr lang="pl-PL" dirty="0"/>
              <a:t> </a:t>
            </a:r>
            <a:r>
              <a:rPr lang="pl-PL" sz="2000" i="1" dirty="0"/>
              <a:t>RAM</a:t>
            </a:r>
          </a:p>
          <a:p>
            <a:pPr>
              <a:buFont typeface="Wingdings" pitchFamily="2" charset="2"/>
              <a:buChar char="Ø"/>
            </a:pPr>
            <a:r>
              <a:rPr lang="pl-PL" b="1" dirty="0" smtClean="0"/>
              <a:t> L1,L2,L3 </a:t>
            </a:r>
            <a:r>
              <a:rPr lang="pl-PL" b="1" dirty="0" err="1"/>
              <a:t>Cache</a:t>
            </a:r>
            <a:endParaRPr lang="pl-PL" b="1" dirty="0"/>
          </a:p>
          <a:p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Tendencje rozwojowe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800" b="1" dirty="0" smtClean="0"/>
              <a:t>FRAM</a:t>
            </a:r>
            <a:r>
              <a:rPr lang="pl-PL" sz="2800" dirty="0" smtClean="0"/>
              <a:t> </a:t>
            </a:r>
            <a:r>
              <a:rPr lang="pl-PL" sz="2800" dirty="0"/>
              <a:t>– 	</a:t>
            </a:r>
            <a:r>
              <a:rPr lang="pl-PL" sz="2000" i="1" dirty="0"/>
              <a:t>nośnikiem danych jest kryształ (konstrukcja 			prototypowa)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800" b="1" dirty="0"/>
              <a:t>MEMS</a:t>
            </a:r>
            <a:r>
              <a:rPr lang="pl-PL" sz="2800" dirty="0"/>
              <a:t> – </a:t>
            </a:r>
            <a:r>
              <a:rPr lang="pl-PL" sz="2000" i="1" dirty="0"/>
              <a:t>pamięć </a:t>
            </a:r>
            <a:r>
              <a:rPr lang="pl-PL" sz="2000" i="1" dirty="0" err="1"/>
              <a:t>mikroelektromechaniczna</a:t>
            </a:r>
            <a:r>
              <a:rPr lang="pl-PL" sz="2000" i="1" dirty="0"/>
              <a:t> (konstrukcja 			</a:t>
            </a:r>
            <a:r>
              <a:rPr lang="pl-PL" sz="2000" i="1" dirty="0" err="1"/>
              <a:t>eksperymantalna</a:t>
            </a:r>
            <a:r>
              <a:rPr lang="pl-PL" sz="2000" i="1" dirty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800" b="1" dirty="0"/>
              <a:t>MRAM</a:t>
            </a:r>
            <a:r>
              <a:rPr lang="pl-PL" sz="2800" dirty="0"/>
              <a:t> – </a:t>
            </a:r>
            <a:r>
              <a:rPr lang="pl-PL" sz="2000" i="1" dirty="0"/>
              <a:t>nośnikiem danych </a:t>
            </a:r>
            <a:r>
              <a:rPr lang="pl-PL" sz="2000" i="1" dirty="0" smtClean="0"/>
              <a:t>są </a:t>
            </a:r>
            <a:r>
              <a:rPr lang="pl-PL" sz="2000" i="1" dirty="0"/>
              <a:t>magnetyczne złącza 			tunelowe (konstrukcja prototypowa)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800" b="1" dirty="0"/>
              <a:t>NRAM</a:t>
            </a:r>
            <a:r>
              <a:rPr lang="pl-PL" sz="2800" dirty="0"/>
              <a:t> – </a:t>
            </a:r>
            <a:r>
              <a:rPr lang="pl-PL" sz="2000" i="1" dirty="0" err="1"/>
              <a:t>Nanotube</a:t>
            </a:r>
            <a:r>
              <a:rPr lang="pl-PL" sz="2000" i="1" dirty="0"/>
              <a:t> RAM – pamięć zbudowana z 	węglowych 		nanorurek (konstrukcja 	</a:t>
            </a:r>
            <a:r>
              <a:rPr lang="pl-PL" sz="2000" i="1" dirty="0" err="1"/>
              <a:t>eksperymantalna</a:t>
            </a:r>
            <a:r>
              <a:rPr lang="pl-PL" sz="2000" i="1" dirty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800" b="1" dirty="0"/>
              <a:t>PRAM</a:t>
            </a:r>
            <a:r>
              <a:rPr lang="pl-PL" sz="2800" dirty="0"/>
              <a:t> – </a:t>
            </a:r>
            <a:r>
              <a:rPr lang="pl-PL" sz="2000" i="1" dirty="0"/>
              <a:t>elementem pamięciowym jest kryształ </a:t>
            </a:r>
            <a:r>
              <a:rPr lang="pl-PL" sz="2000" i="1" dirty="0" smtClean="0"/>
              <a:t> (</a:t>
            </a:r>
            <a:r>
              <a:rPr lang="pl-PL" sz="2000" i="1" dirty="0"/>
              <a:t>konstrukcja 		prototypowa)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2400" b="1" dirty="0" smtClean="0"/>
              <a:t>NVRAM – </a:t>
            </a:r>
            <a:r>
              <a:rPr lang="pl-PL" sz="2000" i="1" dirty="0" err="1" smtClean="0"/>
              <a:t>Non-Volatile</a:t>
            </a:r>
            <a:r>
              <a:rPr lang="pl-PL" sz="2000" i="1" dirty="0" smtClean="0"/>
              <a:t> Random Access </a:t>
            </a:r>
            <a:r>
              <a:rPr lang="pl-PL" sz="2000" i="1" dirty="0" err="1" smtClean="0"/>
              <a:t>Memory</a:t>
            </a:r>
            <a:r>
              <a:rPr lang="pl-PL" sz="2000" i="1" dirty="0" smtClean="0"/>
              <a:t> </a:t>
            </a:r>
          </a:p>
          <a:p>
            <a:pPr>
              <a:lnSpc>
                <a:spcPct val="90000"/>
              </a:lnSpc>
            </a:pPr>
            <a:endParaRPr lang="pl-PL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683568" y="1196752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dirty="0" smtClean="0"/>
              <a:t>Początki technologii cyfrowej</a:t>
            </a:r>
            <a:endParaRPr lang="pl-PL" sz="4400" dirty="0"/>
          </a:p>
        </p:txBody>
      </p:sp>
      <p:sp>
        <p:nvSpPr>
          <p:cNvPr id="3" name="pole tekstowe 2"/>
          <p:cNvSpPr txBox="1"/>
          <p:nvPr/>
        </p:nvSpPr>
        <p:spPr>
          <a:xfrm>
            <a:off x="1403648" y="3284984"/>
            <a:ext cx="61206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l-PL" sz="2400" dirty="0" smtClean="0"/>
              <a:t> Lampy</a:t>
            </a:r>
          </a:p>
          <a:p>
            <a:endParaRPr lang="pl-PL" sz="2400" dirty="0" smtClean="0"/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 Tranzystory</a:t>
            </a:r>
          </a:p>
          <a:p>
            <a:endParaRPr lang="pl-PL" sz="2400" dirty="0" smtClean="0"/>
          </a:p>
          <a:p>
            <a:pPr>
              <a:buFont typeface="Wingdings" pitchFamily="2" charset="2"/>
              <a:buChar char="Ø"/>
            </a:pPr>
            <a:r>
              <a:rPr lang="pl-PL" sz="2400" dirty="0" smtClean="0"/>
              <a:t>Układy scalone małej skali integracji</a:t>
            </a: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Układy optoelektroniczne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algn="ctr">
              <a:buFont typeface="Wingdings" pitchFamily="2" charset="2"/>
              <a:buChar char="Ø"/>
            </a:pPr>
            <a:r>
              <a:rPr lang="pl-PL" dirty="0" err="1"/>
              <a:t>Bistabilne</a:t>
            </a:r>
            <a:r>
              <a:rPr lang="pl-PL" dirty="0"/>
              <a:t> przerzutniki optyczne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0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2781300"/>
            <a:ext cx="8229600" cy="1143000"/>
          </a:xfrm>
        </p:spPr>
        <p:txBody>
          <a:bodyPr/>
          <a:lstStyle/>
          <a:p>
            <a:r>
              <a:rPr lang="pl-PL" sz="7200" b="1"/>
              <a:t>Koniec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6" dur="2000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" dur="2000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2000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/>
              <a:t>Podstawowa jednostka pamięci</a:t>
            </a: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/>
              <a:t>PRZERZUTNIK  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l-PL" sz="2400" dirty="0"/>
              <a:t>Przerzutniki są podstawowymi elementami systemów logicznych. Początkowo były elementami konstruowane z elementów </a:t>
            </a:r>
            <a:r>
              <a:rPr lang="pl-PL" sz="2400" dirty="0" err="1"/>
              <a:t>mechanoelektrycznych</a:t>
            </a:r>
            <a:r>
              <a:rPr lang="pl-PL" sz="2400" dirty="0"/>
              <a:t>  (przekaźników) później z lamp elektronowych, następnie tranzystorów,  a wreszcie z bramek logicznych układów scalonych.</a:t>
            </a:r>
          </a:p>
        </p:txBody>
      </p:sp>
      <p:graphicFrame>
        <p:nvGraphicFramePr>
          <p:cNvPr id="3079" name="Organization Chart 7"/>
          <p:cNvGraphicFramePr>
            <a:graphicFrameLocks/>
          </p:cNvGraphicFramePr>
          <p:nvPr>
            <p:ph sz="half" idx="1"/>
          </p:nvPr>
        </p:nvGraphicFramePr>
        <p:xfrm>
          <a:off x="431800" y="1568450"/>
          <a:ext cx="8208963" cy="2160588"/>
        </p:xfrm>
        <a:graphic>
          <a:graphicData uri="http://schemas.openxmlformats.org/drawingml/2006/compatibility">
            <com:legacyDrawing xmlns:com="http://schemas.openxmlformats.org/drawingml/2006/compatibility" spid="_x0000_s3079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0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Zadania przerzutników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484313"/>
            <a:ext cx="2663825" cy="460851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l-PL" sz="2400"/>
              <a:t>Przerzutnik  astabilny </a:t>
            </a:r>
          </a:p>
          <a:p>
            <a:pPr>
              <a:buFontTx/>
              <a:buNone/>
            </a:pPr>
            <a:endParaRPr lang="pl-PL" sz="2400"/>
          </a:p>
          <a:p>
            <a:pPr>
              <a:buFont typeface="Wingdings" pitchFamily="2" charset="2"/>
              <a:buChar char="Ø"/>
            </a:pPr>
            <a:r>
              <a:rPr lang="pl-PL" sz="2400"/>
              <a:t>Przerzutnik bistabilny</a:t>
            </a:r>
          </a:p>
          <a:p>
            <a:pPr>
              <a:buFont typeface="Wingdings" pitchFamily="2" charset="2"/>
              <a:buChar char="Ø"/>
            </a:pPr>
            <a:r>
              <a:rPr lang="pl-PL" sz="2400"/>
              <a:t>Przerzutnik monostabilny</a:t>
            </a:r>
          </a:p>
          <a:p>
            <a:pPr>
              <a:buFontTx/>
              <a:buNone/>
            </a:pPr>
            <a:endParaRPr lang="pl-PL" sz="2400"/>
          </a:p>
          <a:p>
            <a:pPr>
              <a:buFontTx/>
              <a:buNone/>
            </a:pPr>
            <a:endParaRPr lang="pl-PL" sz="1200"/>
          </a:p>
          <a:p>
            <a:pPr>
              <a:buFont typeface="Wingdings" pitchFamily="2" charset="2"/>
              <a:buChar char="Ø"/>
            </a:pPr>
            <a:r>
              <a:rPr lang="pl-PL" sz="2400"/>
              <a:t>Przerzutnik Schmitta</a:t>
            </a:r>
          </a:p>
          <a:p>
            <a:endParaRPr lang="pl-PL" sz="240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132138" y="1484313"/>
            <a:ext cx="5554662" cy="464185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l-PL" sz="2400"/>
              <a:t>W układach elektronicznych generuje ciągłe przebiegi prostokątne</a:t>
            </a:r>
          </a:p>
          <a:p>
            <a:pPr>
              <a:buFont typeface="Wingdings" pitchFamily="2" charset="2"/>
              <a:buChar char="Ø"/>
            </a:pPr>
            <a:r>
              <a:rPr lang="pl-PL" sz="2400"/>
              <a:t>Podstawowa jednostka pamięci. Zapamiętuje jeden bit informacji</a:t>
            </a:r>
          </a:p>
          <a:p>
            <a:pPr>
              <a:buFont typeface="Wingdings" pitchFamily="2" charset="2"/>
              <a:buChar char="Ø"/>
            </a:pPr>
            <a:r>
              <a:rPr lang="pl-PL" sz="2400"/>
              <a:t>Generuje pojedyncze impulsy wyzwalające (najczęściej impulsy zegarowe dla przerzutników bistabilnych wyzwalanych zboczem).</a:t>
            </a:r>
          </a:p>
          <a:p>
            <a:pPr>
              <a:buFont typeface="Wingdings" pitchFamily="2" charset="2"/>
              <a:buChar char="Ø"/>
            </a:pPr>
            <a:r>
              <a:rPr lang="pl-PL" sz="2400"/>
              <a:t>Jednobitowy przetwornik A/D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uiExpand="1" build="p"/>
      <p:bldP spid="512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2362200"/>
          </a:xfrm>
        </p:spPr>
        <p:txBody>
          <a:bodyPr/>
          <a:lstStyle/>
          <a:p>
            <a:r>
              <a:rPr lang="pl-PL" sz="3600" dirty="0"/>
              <a:t>Podstawowe układy bistabilnych asynchronicznych przerzutników typu RS</a:t>
            </a:r>
            <a:br>
              <a:rPr lang="pl-PL" sz="3600" dirty="0"/>
            </a:br>
            <a:r>
              <a:rPr lang="pl-PL" sz="3600" dirty="0"/>
              <a:t/>
            </a:r>
            <a:br>
              <a:rPr lang="pl-PL" sz="3600" dirty="0"/>
            </a:br>
            <a:r>
              <a:rPr lang="pl-PL" sz="1800" b="1" dirty="0"/>
              <a:t>Tranzystorowy                                     Z bramek logicznych</a:t>
            </a:r>
          </a:p>
        </p:txBody>
      </p:sp>
      <p:pic>
        <p:nvPicPr>
          <p:cNvPr id="53255" name="Picture 7" descr="Przerzutnik_asynchroniczny_RS_tranzystorowy_dzialanie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27088" y="3068638"/>
            <a:ext cx="2857500" cy="2695575"/>
          </a:xfrm>
          <a:noFill/>
          <a:ln/>
        </p:spPr>
      </p:pic>
      <p:pic>
        <p:nvPicPr>
          <p:cNvPr id="53258" name="Picture 10" descr="Przerzutnik_asynchroniczny_RS_dzialanie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03800" y="3068638"/>
            <a:ext cx="2857500" cy="26955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600" dirty="0" smtClean="0"/>
              <a:t>Inne układy przerzutników bistabilnych</a:t>
            </a:r>
            <a:endParaRPr lang="pl-PL" sz="3600" dirty="0"/>
          </a:p>
        </p:txBody>
      </p:sp>
      <p:pic>
        <p:nvPicPr>
          <p:cNvPr id="5" name="Symbol zastępczy zawartości 4" descr="R16_Przerzutnik_sp_D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4038600" cy="4525963"/>
          </a:xfrm>
        </p:spPr>
      </p:pic>
      <p:pic>
        <p:nvPicPr>
          <p:cNvPr id="6" name="Symbol zastępczy zawartości 5" descr="R13_Przerzutnik_JK.GI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1600200"/>
            <a:ext cx="403860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Typy przerzutników bistabilnych</a:t>
            </a:r>
          </a:p>
        </p:txBody>
      </p:sp>
      <p:graphicFrame>
        <p:nvGraphicFramePr>
          <p:cNvPr id="39943" name="Organization Chart 7"/>
          <p:cNvGraphicFramePr>
            <a:graphicFrameLocks/>
          </p:cNvGraphicFramePr>
          <p:nvPr>
            <p:ph type="dgm" idx="1"/>
          </p:nvPr>
        </p:nvGraphicFramePr>
        <p:xfrm>
          <a:off x="431800" y="1585913"/>
          <a:ext cx="8208963" cy="4464050"/>
        </p:xfrm>
        <a:graphic>
          <a:graphicData uri="http://schemas.openxmlformats.org/drawingml/2006/compatibility">
            <com:legacyDrawing xmlns:com="http://schemas.openxmlformats.org/drawingml/2006/compatibility" spid="_x0000_s39943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Dgm spid="399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/>
              <a:t>Przerzutnik bistabilny – jako podstawowa jednostka pamięci.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852988"/>
          </a:xfrm>
        </p:spPr>
        <p:txBody>
          <a:bodyPr/>
          <a:lstStyle/>
          <a:p>
            <a:pPr>
              <a:buFontTx/>
              <a:buNone/>
            </a:pPr>
            <a:r>
              <a:rPr lang="pl-PL" sz="2800"/>
              <a:t>			        Licznik</a:t>
            </a:r>
          </a:p>
          <a:p>
            <a:pPr>
              <a:buFontTx/>
              <a:buNone/>
            </a:pPr>
            <a:endParaRPr lang="pl-PL" sz="2800"/>
          </a:p>
          <a:p>
            <a:pPr>
              <a:buFontTx/>
              <a:buNone/>
            </a:pPr>
            <a:r>
              <a:rPr lang="pl-PL" sz="2800"/>
              <a:t>	Przerzutnik bistabilny jest podstawową jednostką  pamięci,   a jego połączenia tworzą liczniki             i rejestry.</a:t>
            </a:r>
          </a:p>
          <a:p>
            <a:pPr>
              <a:buFontTx/>
              <a:buNone/>
            </a:pPr>
            <a:endParaRPr lang="pl-PL" sz="2800"/>
          </a:p>
          <a:p>
            <a:pPr>
              <a:buFontTx/>
              <a:buNone/>
            </a:pPr>
            <a:r>
              <a:rPr lang="pl-PL" sz="2800"/>
              <a:t>			        Rejestr</a:t>
            </a:r>
          </a:p>
        </p:txBody>
      </p:sp>
      <p:pic>
        <p:nvPicPr>
          <p:cNvPr id="35848" name="Picture 8" descr="Licznik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356100" y="1557338"/>
            <a:ext cx="4608513" cy="1771650"/>
          </a:xfrm>
        </p:spPr>
      </p:pic>
      <p:pic>
        <p:nvPicPr>
          <p:cNvPr id="35849" name="Picture 9" descr="Rejestr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356100" y="3644900"/>
            <a:ext cx="4608513" cy="30702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4800"/>
              <a:t>Rejestr to już pamięć!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3600" dirty="0"/>
              <a:t>Ośmiobitowy rejestr tworzy pamięć zdolną zapamiętać 1 Bajt danych.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3600" dirty="0"/>
              <a:t>Rejestry występują często samodzielnie   w konstrukcjach komputerów w szczególności            w układach we / wy.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pl-PL" sz="3600" dirty="0"/>
              <a:t>Poprzez zgromadzenie wielu rejestrów otrzymujemy pamięć.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1668</TotalTime>
  <Words>509</Words>
  <Application>Microsoft Office PowerPoint</Application>
  <PresentationFormat>Pokaz na ekranie (4:3)</PresentationFormat>
  <Paragraphs>199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4" baseType="lpstr">
      <vt:lpstr>Arial</vt:lpstr>
      <vt:lpstr>Wingdings</vt:lpstr>
      <vt:lpstr>Projekt domyślny</vt:lpstr>
      <vt:lpstr>ZAOCZNA POLICEALNA SZKOŁA INFORMATYKI COSINUS III w Warszawie ul Żelazna 71</vt:lpstr>
      <vt:lpstr>Slajd 2</vt:lpstr>
      <vt:lpstr>Podstawowa jednostka pamięci PRZERZUTNIK  </vt:lpstr>
      <vt:lpstr>Zadania przerzutników</vt:lpstr>
      <vt:lpstr>Podstawowe układy bistabilnych asynchronicznych przerzutników typu RS  Tranzystorowy                                     Z bramek logicznych</vt:lpstr>
      <vt:lpstr>Inne układy przerzutników bistabilnych</vt:lpstr>
      <vt:lpstr>Typy przerzutników bistabilnych</vt:lpstr>
      <vt:lpstr>Przerzutnik bistabilny – jako podstawowa jednostka pamięci.</vt:lpstr>
      <vt:lpstr>Rejestr to już pamięć!</vt:lpstr>
      <vt:lpstr>Podział pamięci</vt:lpstr>
      <vt:lpstr>Pamięci ROM</vt:lpstr>
      <vt:lpstr>Porównanie pamięci ROM.</vt:lpstr>
      <vt:lpstr> Pamięć EPROM</vt:lpstr>
      <vt:lpstr>Podział pamięci</vt:lpstr>
      <vt:lpstr>Porównanie pamięci  S-RAM            i            D-RAM </vt:lpstr>
      <vt:lpstr> Przegląd typów pamięci RAM</vt:lpstr>
      <vt:lpstr> Przegląd typów pamięci RAM cd.</vt:lpstr>
      <vt:lpstr>Inne typy pamięci RAM</vt:lpstr>
      <vt:lpstr>Tendencje rozwojowe</vt:lpstr>
      <vt:lpstr>Układy optoelektroniczne</vt:lpstr>
      <vt:lpstr>Koniec</vt:lpstr>
    </vt:vector>
  </TitlesOfParts>
  <Company>Prywatny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Przegląd pamięci półprzewodnikowych</dc:title>
  <dc:creator>Jacek Wojciechowski</dc:creator>
  <cp:lastModifiedBy>jacek</cp:lastModifiedBy>
  <cp:revision>26</cp:revision>
  <dcterms:created xsi:type="dcterms:W3CDTF">2010-12-07T23:31:54Z</dcterms:created>
  <dcterms:modified xsi:type="dcterms:W3CDTF">2015-03-31T20:07:31Z</dcterms:modified>
</cp:coreProperties>
</file>